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media/image25.jpg" ContentType="image/pn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45"/>
  </p:notesMasterIdLst>
  <p:sldIdLst>
    <p:sldId id="285" r:id="rId2"/>
    <p:sldId id="357" r:id="rId3"/>
    <p:sldId id="257" r:id="rId4"/>
    <p:sldId id="325" r:id="rId5"/>
    <p:sldId id="359" r:id="rId6"/>
    <p:sldId id="360" r:id="rId7"/>
    <p:sldId id="358" r:id="rId8"/>
    <p:sldId id="361" r:id="rId9"/>
    <p:sldId id="314" r:id="rId10"/>
    <p:sldId id="363" r:id="rId11"/>
    <p:sldId id="364" r:id="rId12"/>
    <p:sldId id="324" r:id="rId13"/>
    <p:sldId id="375" r:id="rId14"/>
    <p:sldId id="365" r:id="rId15"/>
    <p:sldId id="366" r:id="rId16"/>
    <p:sldId id="367" r:id="rId17"/>
    <p:sldId id="368" r:id="rId18"/>
    <p:sldId id="328" r:id="rId19"/>
    <p:sldId id="369" r:id="rId20"/>
    <p:sldId id="370" r:id="rId21"/>
    <p:sldId id="371" r:id="rId22"/>
    <p:sldId id="372" r:id="rId23"/>
    <p:sldId id="373" r:id="rId24"/>
    <p:sldId id="331" r:id="rId25"/>
    <p:sldId id="343" r:id="rId26"/>
    <p:sldId id="349" r:id="rId27"/>
    <p:sldId id="379" r:id="rId28"/>
    <p:sldId id="376" r:id="rId29"/>
    <p:sldId id="377" r:id="rId30"/>
    <p:sldId id="350" r:id="rId31"/>
    <p:sldId id="351" r:id="rId32"/>
    <p:sldId id="344" r:id="rId33"/>
    <p:sldId id="380" r:id="rId34"/>
    <p:sldId id="332" r:id="rId35"/>
    <p:sldId id="352" r:id="rId36"/>
    <p:sldId id="353" r:id="rId37"/>
    <p:sldId id="354" r:id="rId38"/>
    <p:sldId id="355" r:id="rId39"/>
    <p:sldId id="381" r:id="rId40"/>
    <p:sldId id="382" r:id="rId41"/>
    <p:sldId id="383" r:id="rId42"/>
    <p:sldId id="378" r:id="rId43"/>
    <p:sldId id="37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7" autoAdjust="0"/>
    <p:restoredTop sz="81292" autoAdjust="0"/>
  </p:normalViewPr>
  <p:slideViewPr>
    <p:cSldViewPr snapToGrid="0">
      <p:cViewPr varScale="1">
        <p:scale>
          <a:sx n="84" d="100"/>
          <a:sy n="84" d="100"/>
        </p:scale>
        <p:origin x="1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6EC0B-79DB-4260-AA9A-1FB60E7E2553}" type="datetimeFigureOut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2A9E9-3003-4715-8739-D341CA3E51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564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807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21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076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94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6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32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557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4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647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3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785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93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280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5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021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04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011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06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880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9637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5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782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488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883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67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31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792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00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13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634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067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112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622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68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77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0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096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05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267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2A9E9-3003-4715-8739-D341CA3E516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05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7453-A705-4DBC-9AE5-2FD26C0252BF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94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2B59-C38A-40A2-9632-ED4E3F8D3CE4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77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D829E-E131-485A-8D9E-D196E277601A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5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359BD-490D-44F2-B717-49369A4F6A81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CD2910-5291-4215-A14B-1E9C42171ABB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840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56463-9C4A-4355-863A-640A540655CB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27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3B206-EAD6-45E3-A159-51EB1E48AE15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279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B415-F39F-41E2-8DF1-6EE1E686450B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86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866A-80EC-40B2-9470-F517F2E14193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45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F810D-60FA-441A-B321-DFF531FD20B7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6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B8D6E-2362-4882-8450-86FDD6BA8424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48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A8E5-A9BB-4CF2-9DCF-EAA45EEFA751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24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92963-013B-48EB-83C9-12B4EA2F63C6}" type="datetime1">
              <a:rPr lang="zh-TW" altLang="en-US" smtClean="0"/>
              <a:t>2020/1/23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D2910-5291-4215-A14B-1E9C42171A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91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1.png"/><Relationship Id="rId5" Type="http://schemas.microsoft.com/office/2007/relationships/media" Target="../media/media3.wav"/><Relationship Id="rId10" Type="http://schemas.openxmlformats.org/officeDocument/2006/relationships/notesSlide" Target="../notesSlides/notesSlide1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gpon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microsoft.com/office/2007/relationships/media" Target="../media/media11.wav"/><Relationship Id="rId18" Type="http://schemas.openxmlformats.org/officeDocument/2006/relationships/audio" Target="../media/media13.wav"/><Relationship Id="rId26" Type="http://schemas.openxmlformats.org/officeDocument/2006/relationships/audio" Target="../media/media17.wav"/><Relationship Id="rId3" Type="http://schemas.microsoft.com/office/2007/relationships/media" Target="../media/media6.wav"/><Relationship Id="rId21" Type="http://schemas.microsoft.com/office/2007/relationships/media" Target="../media/media15.wav"/><Relationship Id="rId34" Type="http://schemas.openxmlformats.org/officeDocument/2006/relationships/notesSlide" Target="../notesSlides/notesSlide38.xml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17" Type="http://schemas.microsoft.com/office/2007/relationships/media" Target="../media/media13.wav"/><Relationship Id="rId25" Type="http://schemas.microsoft.com/office/2007/relationships/media" Target="../media/media17.wav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6" Type="http://schemas.openxmlformats.org/officeDocument/2006/relationships/audio" Target="../media/media12.wav"/><Relationship Id="rId20" Type="http://schemas.openxmlformats.org/officeDocument/2006/relationships/audio" Target="../media/media14.wav"/><Relationship Id="rId29" Type="http://schemas.microsoft.com/office/2007/relationships/media" Target="../media/media19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24" Type="http://schemas.openxmlformats.org/officeDocument/2006/relationships/audio" Target="../media/media16.wav"/><Relationship Id="rId32" Type="http://schemas.openxmlformats.org/officeDocument/2006/relationships/audio" Target="../media/media20.wav"/><Relationship Id="rId5" Type="http://schemas.microsoft.com/office/2007/relationships/media" Target="../media/media7.wav"/><Relationship Id="rId15" Type="http://schemas.microsoft.com/office/2007/relationships/media" Target="../media/media12.wav"/><Relationship Id="rId23" Type="http://schemas.microsoft.com/office/2007/relationships/media" Target="../media/media16.wav"/><Relationship Id="rId28" Type="http://schemas.openxmlformats.org/officeDocument/2006/relationships/audio" Target="../media/media18.wav"/><Relationship Id="rId10" Type="http://schemas.openxmlformats.org/officeDocument/2006/relationships/audio" Target="../media/media9.wav"/><Relationship Id="rId19" Type="http://schemas.microsoft.com/office/2007/relationships/media" Target="../media/media14.wav"/><Relationship Id="rId31" Type="http://schemas.microsoft.com/office/2007/relationships/media" Target="../media/media20.wav"/><Relationship Id="rId4" Type="http://schemas.openxmlformats.org/officeDocument/2006/relationships/audio" Target="../media/media6.wav"/><Relationship Id="rId9" Type="http://schemas.microsoft.com/office/2007/relationships/media" Target="../media/media9.wav"/><Relationship Id="rId14" Type="http://schemas.openxmlformats.org/officeDocument/2006/relationships/audio" Target="../media/media11.wav"/><Relationship Id="rId22" Type="http://schemas.openxmlformats.org/officeDocument/2006/relationships/audio" Target="../media/media15.wav"/><Relationship Id="rId27" Type="http://schemas.microsoft.com/office/2007/relationships/media" Target="../media/media18.wav"/><Relationship Id="rId30" Type="http://schemas.openxmlformats.org/officeDocument/2006/relationships/audio" Target="../media/media19.wav"/><Relationship Id="rId35" Type="http://schemas.openxmlformats.org/officeDocument/2006/relationships/image" Target="../media/image11.png"/><Relationship Id="rId8" Type="http://schemas.openxmlformats.org/officeDocument/2006/relationships/audio" Target="../media/media8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wav"/><Relationship Id="rId13" Type="http://schemas.microsoft.com/office/2007/relationships/media" Target="../media/media27.wav"/><Relationship Id="rId18" Type="http://schemas.openxmlformats.org/officeDocument/2006/relationships/audio" Target="../media/media29.wav"/><Relationship Id="rId26" Type="http://schemas.openxmlformats.org/officeDocument/2006/relationships/audio" Target="../media/media33.wav"/><Relationship Id="rId3" Type="http://schemas.microsoft.com/office/2007/relationships/media" Target="../media/media22.wav"/><Relationship Id="rId21" Type="http://schemas.microsoft.com/office/2007/relationships/media" Target="../media/media31.wav"/><Relationship Id="rId7" Type="http://schemas.microsoft.com/office/2007/relationships/media" Target="../media/media24.wav"/><Relationship Id="rId12" Type="http://schemas.openxmlformats.org/officeDocument/2006/relationships/audio" Target="../media/media26.wav"/><Relationship Id="rId17" Type="http://schemas.microsoft.com/office/2007/relationships/media" Target="../media/media29.wav"/><Relationship Id="rId25" Type="http://schemas.microsoft.com/office/2007/relationships/media" Target="../media/media33.wav"/><Relationship Id="rId2" Type="http://schemas.openxmlformats.org/officeDocument/2006/relationships/audio" Target="../media/media21.wav"/><Relationship Id="rId16" Type="http://schemas.openxmlformats.org/officeDocument/2006/relationships/audio" Target="../media/media28.wav"/><Relationship Id="rId20" Type="http://schemas.openxmlformats.org/officeDocument/2006/relationships/audio" Target="../media/media30.wav"/><Relationship Id="rId29" Type="http://schemas.openxmlformats.org/officeDocument/2006/relationships/slideLayout" Target="../slideLayouts/slideLayout2.xml"/><Relationship Id="rId1" Type="http://schemas.microsoft.com/office/2007/relationships/media" Target="../media/media21.wav"/><Relationship Id="rId6" Type="http://schemas.openxmlformats.org/officeDocument/2006/relationships/audio" Target="../media/media23.wav"/><Relationship Id="rId11" Type="http://schemas.microsoft.com/office/2007/relationships/media" Target="../media/media26.wav"/><Relationship Id="rId24" Type="http://schemas.openxmlformats.org/officeDocument/2006/relationships/audio" Target="../media/media32.wav"/><Relationship Id="rId5" Type="http://schemas.microsoft.com/office/2007/relationships/media" Target="../media/media23.wav"/><Relationship Id="rId15" Type="http://schemas.microsoft.com/office/2007/relationships/media" Target="../media/media28.wav"/><Relationship Id="rId23" Type="http://schemas.microsoft.com/office/2007/relationships/media" Target="../media/media32.wav"/><Relationship Id="rId28" Type="http://schemas.openxmlformats.org/officeDocument/2006/relationships/audio" Target="../media/media34.wav"/><Relationship Id="rId10" Type="http://schemas.openxmlformats.org/officeDocument/2006/relationships/audio" Target="../media/media25.wav"/><Relationship Id="rId19" Type="http://schemas.microsoft.com/office/2007/relationships/media" Target="../media/media30.wav"/><Relationship Id="rId31" Type="http://schemas.openxmlformats.org/officeDocument/2006/relationships/image" Target="../media/image11.png"/><Relationship Id="rId4" Type="http://schemas.openxmlformats.org/officeDocument/2006/relationships/audio" Target="../media/media22.wav"/><Relationship Id="rId9" Type="http://schemas.microsoft.com/office/2007/relationships/media" Target="../media/media25.wav"/><Relationship Id="rId14" Type="http://schemas.openxmlformats.org/officeDocument/2006/relationships/audio" Target="../media/media27.wav"/><Relationship Id="rId22" Type="http://schemas.openxmlformats.org/officeDocument/2006/relationships/audio" Target="../media/media31.wav"/><Relationship Id="rId27" Type="http://schemas.microsoft.com/office/2007/relationships/media" Target="../media/media34.wav"/><Relationship Id="rId30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8.wav"/><Relationship Id="rId13" Type="http://schemas.microsoft.com/office/2007/relationships/media" Target="../media/media41.wav"/><Relationship Id="rId18" Type="http://schemas.openxmlformats.org/officeDocument/2006/relationships/audio" Target="../media/media43.wav"/><Relationship Id="rId26" Type="http://schemas.openxmlformats.org/officeDocument/2006/relationships/audio" Target="../media/media47.wav"/><Relationship Id="rId3" Type="http://schemas.microsoft.com/office/2007/relationships/media" Target="../media/media36.wav"/><Relationship Id="rId21" Type="http://schemas.microsoft.com/office/2007/relationships/media" Target="../media/media45.wav"/><Relationship Id="rId7" Type="http://schemas.microsoft.com/office/2007/relationships/media" Target="../media/media38.wav"/><Relationship Id="rId12" Type="http://schemas.openxmlformats.org/officeDocument/2006/relationships/audio" Target="../media/media40.wav"/><Relationship Id="rId17" Type="http://schemas.microsoft.com/office/2007/relationships/media" Target="../media/media43.wav"/><Relationship Id="rId25" Type="http://schemas.microsoft.com/office/2007/relationships/media" Target="../media/media47.wav"/><Relationship Id="rId2" Type="http://schemas.openxmlformats.org/officeDocument/2006/relationships/audio" Target="../media/media35.wav"/><Relationship Id="rId16" Type="http://schemas.openxmlformats.org/officeDocument/2006/relationships/audio" Target="../media/media42.wav"/><Relationship Id="rId20" Type="http://schemas.openxmlformats.org/officeDocument/2006/relationships/audio" Target="../media/media44.wav"/><Relationship Id="rId29" Type="http://schemas.openxmlformats.org/officeDocument/2006/relationships/slideLayout" Target="../slideLayouts/slideLayout2.xml"/><Relationship Id="rId1" Type="http://schemas.microsoft.com/office/2007/relationships/media" Target="../media/media35.wav"/><Relationship Id="rId6" Type="http://schemas.openxmlformats.org/officeDocument/2006/relationships/audio" Target="../media/media37.wav"/><Relationship Id="rId11" Type="http://schemas.microsoft.com/office/2007/relationships/media" Target="../media/media40.wav"/><Relationship Id="rId24" Type="http://schemas.openxmlformats.org/officeDocument/2006/relationships/audio" Target="../media/media46.wav"/><Relationship Id="rId5" Type="http://schemas.microsoft.com/office/2007/relationships/media" Target="../media/media37.wav"/><Relationship Id="rId15" Type="http://schemas.microsoft.com/office/2007/relationships/media" Target="../media/media42.wav"/><Relationship Id="rId23" Type="http://schemas.microsoft.com/office/2007/relationships/media" Target="../media/media46.wav"/><Relationship Id="rId28" Type="http://schemas.openxmlformats.org/officeDocument/2006/relationships/audio" Target="../media/media48.wav"/><Relationship Id="rId10" Type="http://schemas.openxmlformats.org/officeDocument/2006/relationships/audio" Target="../media/media39.wav"/><Relationship Id="rId19" Type="http://schemas.microsoft.com/office/2007/relationships/media" Target="../media/media44.wav"/><Relationship Id="rId31" Type="http://schemas.openxmlformats.org/officeDocument/2006/relationships/image" Target="../media/image11.png"/><Relationship Id="rId4" Type="http://schemas.openxmlformats.org/officeDocument/2006/relationships/audio" Target="../media/media36.wav"/><Relationship Id="rId9" Type="http://schemas.microsoft.com/office/2007/relationships/media" Target="../media/media39.wav"/><Relationship Id="rId14" Type="http://schemas.openxmlformats.org/officeDocument/2006/relationships/audio" Target="../media/media41.wav"/><Relationship Id="rId22" Type="http://schemas.openxmlformats.org/officeDocument/2006/relationships/audio" Target="../media/media45.wav"/><Relationship Id="rId27" Type="http://schemas.microsoft.com/office/2007/relationships/media" Target="../media/media48.wav"/><Relationship Id="rId30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gpon.github.io/QuasiPeriodicWaveNet_dem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67110" y="1558629"/>
            <a:ext cx="7201844" cy="2615929"/>
          </a:xfrm>
        </p:spPr>
        <p:txBody>
          <a:bodyPr anchor="ctr">
            <a:noAutofit/>
          </a:bodyPr>
          <a:lstStyle/>
          <a:p>
            <a:r>
              <a:rPr lang="en-US" altLang="zh-TW" sz="4000" b="1" dirty="0"/>
              <a:t>Quasi-Periodic </a:t>
            </a:r>
            <a:r>
              <a:rPr lang="en-US" altLang="zh-TW" sz="4000" b="1" dirty="0" err="1"/>
              <a:t>WaveNet</a:t>
            </a:r>
            <a:r>
              <a:rPr lang="en-US" altLang="zh-TW" sz="4000" b="1" dirty="0"/>
              <a:t>: 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4000" b="1" dirty="0" smtClean="0"/>
              <a:t>An Autoregressive </a:t>
            </a:r>
            <a:r>
              <a:rPr lang="en-US" altLang="zh-TW" sz="4000" b="1" dirty="0"/>
              <a:t>Raw Waveform Generative Model with Pitch-dependent Dilated Convolution Neural Network</a:t>
            </a:r>
            <a:endParaRPr kumimoji="1" lang="ja-JP" altLang="en-US" sz="3800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16101" y="4174558"/>
            <a:ext cx="7503861" cy="1374317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2000" b="1" dirty="0" smtClean="0"/>
              <a:t>Yi-</a:t>
            </a:r>
            <a:r>
              <a:rPr kumimoji="1" lang="en-US" altLang="ja-JP" sz="2000" b="1" dirty="0" err="1" smtClean="0"/>
              <a:t>Chiao</a:t>
            </a:r>
            <a:r>
              <a:rPr kumimoji="1" lang="en-US" altLang="ja-JP" sz="2000" b="1" dirty="0" smtClean="0"/>
              <a:t> Wu</a:t>
            </a:r>
          </a:p>
          <a:p>
            <a:pPr>
              <a:lnSpc>
                <a:spcPct val="120000"/>
              </a:lnSpc>
            </a:pPr>
            <a:r>
              <a:rPr kumimoji="1" lang="en-US" altLang="ja-JP" sz="2000" dirty="0" smtClean="0"/>
              <a:t>Toda Lab, Nagoya University</a:t>
            </a:r>
            <a:endParaRPr kumimoji="1" lang="ja-JP" altLang="en-US" sz="2000" dirty="0"/>
          </a:p>
        </p:txBody>
      </p:sp>
      <p:pic>
        <p:nvPicPr>
          <p:cNvPr id="8" name="Picture 2" descr="https://upload.wikimedia.org/wikipedia/en/0/0e/Logo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46" y="5288271"/>
            <a:ext cx="1344120" cy="9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サブタイトル 2"/>
          <p:cNvSpPr txBox="1">
            <a:spLocks/>
          </p:cNvSpPr>
          <p:nvPr/>
        </p:nvSpPr>
        <p:spPr>
          <a:xfrm>
            <a:off x="5685183" y="825598"/>
            <a:ext cx="3458817" cy="3523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kumimoji="1"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ja-JP" sz="1800" dirty="0" smtClean="0">
                <a:ln>
                  <a:noFill/>
                </a:ln>
                <a:effectLst/>
              </a:rPr>
              <a:t>Monday, January 13</a:t>
            </a:r>
            <a:r>
              <a:rPr lang="en-US" altLang="ja-JP" sz="1800" baseline="30000" dirty="0" smtClean="0">
                <a:ln>
                  <a:noFill/>
                </a:ln>
                <a:effectLst/>
              </a:rPr>
              <a:t>th</a:t>
            </a:r>
            <a:r>
              <a:rPr lang="en-US" altLang="ja-JP" sz="1800" dirty="0" smtClean="0">
                <a:ln>
                  <a:noFill/>
                </a:ln>
                <a:effectLst/>
              </a:rPr>
              <a:t> 2020</a:t>
            </a:r>
            <a:endParaRPr lang="ja-JP" altLang="en-US" sz="180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56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 smtClean="0">
                <a:latin typeface="+mn-lt"/>
              </a:rPr>
              <a:t>WaveNet</a:t>
            </a:r>
            <a:endParaRPr lang="zh-TW" altLang="en-US" sz="1800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Audio signals have a very </a:t>
            </a:r>
            <a:r>
              <a:rPr lang="en-US" altLang="zh-TW" b="1" dirty="0" smtClean="0">
                <a:solidFill>
                  <a:srgbClr val="C00000"/>
                </a:solidFill>
              </a:rPr>
              <a:t>long term </a:t>
            </a:r>
            <a:r>
              <a:rPr lang="en-US" altLang="zh-TW" b="1" dirty="0" smtClean="0"/>
              <a:t>dependency</a:t>
            </a:r>
          </a:p>
          <a:p>
            <a:r>
              <a:rPr lang="en-US" altLang="zh-TW" dirty="0" smtClean="0"/>
              <a:t>Basic RNN </a:t>
            </a:r>
            <a:r>
              <a:rPr lang="en-US" altLang="zh-TW" b="1" dirty="0" smtClean="0"/>
              <a:t>cannot</a:t>
            </a:r>
            <a:r>
              <a:rPr lang="en-US" altLang="zh-TW" dirty="0" smtClean="0"/>
              <a:t> model long-term correlations</a:t>
            </a:r>
            <a:endParaRPr lang="en-US" altLang="zh-TW" dirty="0"/>
          </a:p>
          <a:p>
            <a:r>
              <a:rPr lang="en-US" altLang="zh-TW" dirty="0" smtClean="0"/>
              <a:t>Stacked CNN layers</a:t>
            </a:r>
          </a:p>
          <a:p>
            <a:pPr lvl="1"/>
            <a:r>
              <a:rPr lang="en-US" altLang="zh-TW" dirty="0" smtClean="0"/>
              <a:t>Input: a segment of previous samples (</a:t>
            </a:r>
            <a:r>
              <a:rPr lang="en-US" altLang="zh-TW" b="1" dirty="0" smtClean="0">
                <a:solidFill>
                  <a:srgbClr val="C00000"/>
                </a:solidFill>
              </a:rPr>
              <a:t>receptive field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Output: the conditional probability </a:t>
            </a:r>
          </a:p>
          <a:p>
            <a:pPr marL="457200" lvl="1" indent="0">
              <a:buNone/>
            </a:pPr>
            <a:r>
              <a:rPr lang="en-US" altLang="zh-TW" dirty="0" smtClean="0"/>
              <a:t>of the current sample </a:t>
            </a:r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223536"/>
              </p:ext>
            </p:extLst>
          </p:nvPr>
        </p:nvGraphicFramePr>
        <p:xfrm>
          <a:off x="3900021" y="4098506"/>
          <a:ext cx="2066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4" imgW="2120760" imgH="393480" progId="Equation.DSMT4">
                  <p:embed/>
                </p:oleObj>
              </mc:Choice>
              <mc:Fallback>
                <p:oleObj name="Equation" r:id="rId4" imgW="2120760" imgH="393480" progId="Equation.DSMT4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021" y="4098506"/>
                        <a:ext cx="20669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569" y="3965825"/>
            <a:ext cx="2239540" cy="25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Dilated CNN </a:t>
            </a:r>
            <a:r>
              <a:rPr lang="en-US" altLang="zh-TW" sz="1800" dirty="0" smtClean="0">
                <a:latin typeface="+mn-lt"/>
              </a:rPr>
              <a:t>[F. Yu+, 2016]</a:t>
            </a:r>
            <a:endParaRPr lang="zh-TW" altLang="en-US" sz="1800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</a:t>
            </a:r>
            <a:r>
              <a:rPr lang="en-US" altLang="zh-TW" dirty="0" smtClean="0"/>
              <a:t>onvolution</a:t>
            </a:r>
            <a:r>
              <a:rPr lang="en-US" altLang="zh-TW" b="1" dirty="0" smtClean="0"/>
              <a:t> </a:t>
            </a:r>
            <a:r>
              <a:rPr lang="en-US" altLang="zh-TW" dirty="0" smtClean="0"/>
              <a:t>with skip holes </a:t>
            </a:r>
          </a:p>
          <a:p>
            <a:r>
              <a:rPr lang="en-US" altLang="zh-TW" b="1" dirty="0" smtClean="0"/>
              <a:t>Efficiently</a:t>
            </a:r>
            <a:r>
              <a:rPr lang="en-US" altLang="zh-TW" dirty="0" smtClean="0"/>
              <a:t> extend the </a:t>
            </a:r>
            <a:r>
              <a:rPr lang="en-US" altLang="zh-TW" b="1" dirty="0" smtClean="0">
                <a:solidFill>
                  <a:srgbClr val="C00000"/>
                </a:solidFill>
              </a:rPr>
              <a:t>receptive field</a:t>
            </a:r>
          </a:p>
          <a:p>
            <a:r>
              <a:rPr lang="en-US" altLang="zh-TW" dirty="0" err="1" smtClean="0"/>
              <a:t>Downsampling</a:t>
            </a:r>
            <a:r>
              <a:rPr lang="en-US" altLang="zh-TW" dirty="0" smtClean="0"/>
              <a:t>-like structure makes the network capture information on different levels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07" y="3851072"/>
            <a:ext cx="5670385" cy="25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>
                <a:solidFill>
                  <a:prstClr val="black"/>
                </a:solidFill>
                <a:latin typeface="Calibri" panose="020F0502020204030204"/>
              </a:rPr>
              <a:t>WaveNet</a:t>
            </a:r>
            <a:r>
              <a:rPr lang="en-US" altLang="zh-TW" b="1" dirty="0">
                <a:solidFill>
                  <a:prstClr val="black"/>
                </a:solidFill>
                <a:latin typeface="Calibri" panose="020F0502020204030204"/>
              </a:rPr>
              <a:t> Vocoder</a:t>
            </a:r>
            <a:r>
              <a:rPr lang="en-US" altLang="zh-TW" sz="2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</a:rPr>
              <a:t>[A. </a:t>
            </a:r>
            <a:r>
              <a:rPr lang="en-US" altLang="zh-TW" sz="1800" dirty="0" err="1">
                <a:solidFill>
                  <a:prstClr val="black"/>
                </a:solidFill>
                <a:latin typeface="Calibri" panose="020F0502020204030204"/>
              </a:rPr>
              <a:t>Tamamori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</a:rPr>
              <a:t>+, 2017]</a:t>
            </a:r>
            <a:endParaRPr lang="zh-TW" altLang="en-US" sz="1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WaveNet</a:t>
            </a:r>
            <a:r>
              <a:rPr lang="en-US" altLang="zh-TW" dirty="0" smtClean="0"/>
              <a:t> as a vocoder</a:t>
            </a:r>
          </a:p>
          <a:p>
            <a:pPr lvl="1"/>
            <a:r>
              <a:rPr lang="en-US" altLang="zh-TW" dirty="0" smtClean="0"/>
              <a:t>Input: acoustic features</a:t>
            </a:r>
          </a:p>
          <a:p>
            <a:pPr lvl="1"/>
            <a:r>
              <a:rPr lang="en-US" altLang="zh-TW" dirty="0" smtClean="0"/>
              <a:t>Output: speech waveform</a:t>
            </a:r>
          </a:p>
          <a:p>
            <a:r>
              <a:rPr lang="en-US" altLang="zh-TW" dirty="0" smtClean="0"/>
              <a:t>Conditional </a:t>
            </a:r>
            <a:r>
              <a:rPr lang="en-US" altLang="zh-TW" dirty="0" err="1" smtClean="0"/>
              <a:t>WaveNet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Conditional probability</a:t>
            </a:r>
            <a:endParaRPr lang="en-US" altLang="zh-TW" dirty="0"/>
          </a:p>
          <a:p>
            <a:pPr lvl="1"/>
            <a:r>
              <a:rPr lang="en-US" altLang="zh-TW" b="1" dirty="0"/>
              <a:t>h</a:t>
            </a:r>
            <a:r>
              <a:rPr lang="en-US" altLang="zh-TW" dirty="0"/>
              <a:t>: auxiliary features (conditional features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Acoustic features from conventional vocoder as the auxiliary features</a:t>
            </a:r>
          </a:p>
          <a:p>
            <a:pPr lvl="1"/>
            <a:r>
              <a:rPr lang="en-US" altLang="zh-TW" dirty="0" smtClean="0"/>
              <a:t>Without hand-craft assumption of speech generation</a:t>
            </a:r>
          </a:p>
          <a:p>
            <a:pPr lvl="1"/>
            <a:r>
              <a:rPr lang="en-US" altLang="zh-TW" b="1" dirty="0"/>
              <a:t>Recover</a:t>
            </a:r>
            <a:r>
              <a:rPr lang="en-US" altLang="zh-TW" dirty="0"/>
              <a:t> the lost phase and temporal details information</a:t>
            </a:r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908556"/>
              </p:ext>
            </p:extLst>
          </p:nvPr>
        </p:nvGraphicFramePr>
        <p:xfrm>
          <a:off x="4294154" y="3555206"/>
          <a:ext cx="25241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name="Equation" r:id="rId4" imgW="2590560" imgH="431640" progId="Equation.DSMT4">
                  <p:embed/>
                </p:oleObj>
              </mc:Choice>
              <mc:Fallback>
                <p:oleObj name="Equation" r:id="rId4" imgW="2590560" imgH="431640" progId="Equation.DSMT4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54" y="3555206"/>
                        <a:ext cx="25241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9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err="1">
                <a:solidFill>
                  <a:prstClr val="black"/>
                </a:solidFill>
                <a:latin typeface="Calibri" panose="020F0502020204030204"/>
              </a:rPr>
              <a:t>WaveNet</a:t>
            </a:r>
            <a:r>
              <a:rPr lang="en-US" altLang="zh-TW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Vocoder</a:t>
            </a:r>
            <a:endParaRPr lang="zh-TW" altLang="en-US" sz="1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Residual block</a:t>
            </a:r>
          </a:p>
          <a:p>
            <a:pPr lvl="1"/>
            <a:r>
              <a:rPr lang="en-US" altLang="zh-TW" dirty="0" smtClean="0"/>
              <a:t>Dilated CNN (DCNN)</a:t>
            </a:r>
          </a:p>
          <a:p>
            <a:pPr lvl="1"/>
            <a:r>
              <a:rPr lang="en-US" altLang="zh-TW" dirty="0" smtClean="0"/>
              <a:t>Gated structure</a:t>
            </a:r>
          </a:p>
          <a:p>
            <a:pPr lvl="1"/>
            <a:r>
              <a:rPr lang="en-US" altLang="zh-TW" dirty="0" smtClean="0"/>
              <a:t>Skip connection</a:t>
            </a:r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68" y="3079339"/>
            <a:ext cx="5168282" cy="32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Is </a:t>
            </a:r>
            <a:r>
              <a:rPr lang="en-US" b="1" dirty="0" err="1">
                <a:latin typeface="+mn-lt"/>
              </a:rPr>
              <a:t>WaveNet</a:t>
            </a:r>
            <a:r>
              <a:rPr lang="en-US" b="1" dirty="0">
                <a:latin typeface="+mn-lt"/>
              </a:rPr>
              <a:t> vocoder suitable </a:t>
            </a:r>
            <a:r>
              <a:rPr lang="en-US" b="1" dirty="0" smtClean="0">
                <a:latin typeface="+mn-lt"/>
              </a:rPr>
              <a:t>for </a:t>
            </a:r>
            <a:r>
              <a:rPr lang="en-US" b="1" dirty="0">
                <a:latin typeface="+mn-lt"/>
              </a:rPr>
              <a:t>speech </a:t>
            </a:r>
            <a:r>
              <a:rPr lang="en-US" b="1" dirty="0" smtClean="0">
                <a:latin typeface="+mn-lt"/>
              </a:rPr>
              <a:t>generation?</a:t>
            </a:r>
            <a:endParaRPr lang="zh-TW" altLang="en-US" sz="4000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Speech signal is a </a:t>
            </a:r>
            <a:r>
              <a:rPr lang="en-US" altLang="zh-TW" b="1" dirty="0" smtClean="0"/>
              <a:t>quasi-periodic</a:t>
            </a:r>
            <a:r>
              <a:rPr lang="en-US" altLang="zh-TW" dirty="0" smtClean="0"/>
              <a:t> signal</a:t>
            </a:r>
          </a:p>
          <a:p>
            <a:pPr lvl="1"/>
            <a:r>
              <a:rPr lang="en-US" altLang="zh-TW" dirty="0" smtClean="0"/>
              <a:t>Periodic part: long-term correlation</a:t>
            </a:r>
          </a:p>
          <a:p>
            <a:pPr lvl="1"/>
            <a:r>
              <a:rPr lang="en-US" altLang="zh-TW" dirty="0" smtClean="0"/>
              <a:t>Non-periodic part: short-term correlation</a:t>
            </a:r>
          </a:p>
          <a:p>
            <a:r>
              <a:rPr lang="en-US" altLang="zh-TW" dirty="0" err="1" smtClean="0"/>
              <a:t>WaveNet</a:t>
            </a:r>
            <a:endParaRPr lang="en-US" altLang="zh-TW" dirty="0" smtClean="0"/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Fixed</a:t>
            </a:r>
            <a:r>
              <a:rPr lang="en-US" altLang="zh-TW" dirty="0" smtClean="0"/>
              <a:t> network architecture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Without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prior knowledge </a:t>
            </a:r>
            <a:r>
              <a:rPr lang="en-US" altLang="zh-TW" dirty="0" smtClean="0"/>
              <a:t>of speech signal</a:t>
            </a:r>
          </a:p>
          <a:p>
            <a:r>
              <a:rPr lang="en-US" altLang="zh-TW" dirty="0" smtClean="0"/>
              <a:t>Problems </a:t>
            </a:r>
            <a:r>
              <a:rPr lang="en-US" altLang="zh-TW" dirty="0"/>
              <a:t>of </a:t>
            </a:r>
            <a:r>
              <a:rPr lang="en-US" altLang="zh-TW" dirty="0" err="1"/>
              <a:t>WaveNet</a:t>
            </a:r>
            <a:r>
              <a:rPr lang="en-US" altLang="zh-TW" dirty="0"/>
              <a:t> as a </a:t>
            </a:r>
            <a:r>
              <a:rPr lang="en-US" altLang="zh-TW" dirty="0" smtClean="0"/>
              <a:t>vocoder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Inefficient</a:t>
            </a:r>
            <a:r>
              <a:rPr lang="en-US" altLang="zh-TW" dirty="0" smtClean="0"/>
              <a:t> speech signal modeling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Limited</a:t>
            </a:r>
            <a:r>
              <a:rPr lang="en-US" altLang="zh-TW" b="1" dirty="0" smtClean="0"/>
              <a:t> pitch controllability</a:t>
            </a:r>
            <a:endParaRPr lang="en-US" altLang="zh-TW" b="1" dirty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4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Problem I: </a:t>
            </a:r>
            <a:b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Inefficient speech modeling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Modeling the very long-term dependency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Long</a:t>
            </a:r>
            <a:r>
              <a:rPr lang="en-US" altLang="zh-TW" b="1" dirty="0" smtClean="0"/>
              <a:t> receptive field </a:t>
            </a:r>
            <a:r>
              <a:rPr lang="en-US" altLang="zh-TW" dirty="0" smtClean="0"/>
              <a:t>to cover the related samples</a:t>
            </a: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huge</a:t>
            </a:r>
            <a:r>
              <a:rPr lang="en-US" altLang="zh-TW" b="1" dirty="0" smtClean="0">
                <a:sym typeface="Wingdings" panose="05000000000000000000" pitchFamily="2" charset="2"/>
              </a:rPr>
              <a:t> network </a:t>
            </a:r>
            <a:r>
              <a:rPr lang="en-US" altLang="zh-TW" dirty="0" smtClean="0">
                <a:sym typeface="Wingdings" panose="05000000000000000000" pitchFamily="2" charset="2"/>
              </a:rPr>
              <a:t>is required</a:t>
            </a:r>
          </a:p>
          <a:p>
            <a:r>
              <a:rPr lang="en-US" altLang="zh-TW" dirty="0" smtClean="0">
                <a:sym typeface="Wingdings" panose="05000000000000000000" pitchFamily="2" charset="2"/>
              </a:rPr>
              <a:t>Without the prior knowledge of audio periodicity</a:t>
            </a:r>
          </a:p>
          <a:p>
            <a:pPr lvl="1"/>
            <a:r>
              <a:rPr lang="en-US" altLang="zh-TW" b="1" dirty="0" smtClean="0">
                <a:sym typeface="Wingdings" panose="05000000000000000000" pitchFamily="2" charset="2"/>
              </a:rPr>
              <a:t>Fixed network </a:t>
            </a:r>
            <a:r>
              <a:rPr lang="en-US" altLang="zh-TW" dirty="0" smtClean="0">
                <a:sym typeface="Wingdings" panose="05000000000000000000" pitchFamily="2" charset="2"/>
              </a:rPr>
              <a:t>for both periodic and non-periodic parts</a:t>
            </a:r>
          </a:p>
          <a:p>
            <a:pPr lvl="1"/>
            <a:r>
              <a:rPr lang="en-US" altLang="zh-TW" b="1" dirty="0" smtClean="0">
                <a:sym typeface="Wingdings" panose="05000000000000000000" pitchFamily="2" charset="2"/>
              </a:rPr>
              <a:t>Oversampling</a:t>
            </a:r>
            <a:r>
              <a:rPr lang="en-US" altLang="zh-TW" dirty="0" smtClean="0">
                <a:sym typeface="Wingdings" panose="05000000000000000000" pitchFamily="2" charset="2"/>
              </a:rPr>
              <a:t> of periodic part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Receptive field includes many </a:t>
            </a:r>
            <a:r>
              <a:rPr lang="en-US" altLang="zh-TW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redundant</a:t>
            </a:r>
            <a:r>
              <a:rPr lang="en-US" altLang="zh-TW" b="1" dirty="0" smtClean="0">
                <a:sym typeface="Wingdings" panose="05000000000000000000" pitchFamily="2" charset="2"/>
              </a:rPr>
              <a:t> samples</a:t>
            </a: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All samples have the </a:t>
            </a:r>
            <a:r>
              <a:rPr lang="en-US" altLang="zh-TW" b="1" dirty="0" smtClean="0">
                <a:sym typeface="Wingdings" panose="05000000000000000000" pitchFamily="2" charset="2"/>
              </a:rPr>
              <a:t>same length </a:t>
            </a:r>
            <a:r>
              <a:rPr lang="en-US" altLang="zh-TW" dirty="0" smtClean="0">
                <a:sym typeface="Wingdings" panose="05000000000000000000" pitchFamily="2" charset="2"/>
              </a:rPr>
              <a:t>of receptive filed is inefficient and unreasonable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7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Problem II:</a:t>
            </a:r>
            <a:b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Limited pitch controllability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WaveNet</a:t>
            </a:r>
            <a:r>
              <a:rPr lang="en-US" altLang="zh-TW" dirty="0" smtClean="0"/>
              <a:t> conditioned on </a:t>
            </a:r>
            <a:r>
              <a:rPr lang="en-US" altLang="zh-TW" b="1" dirty="0" smtClean="0"/>
              <a:t>unseen</a:t>
            </a:r>
            <a:r>
              <a:rPr lang="en-US" altLang="zh-TW" dirty="0" smtClean="0"/>
              <a:t> acoustic features</a:t>
            </a:r>
          </a:p>
          <a:p>
            <a:pPr lvl="1"/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is </a:t>
            </a:r>
            <a:r>
              <a:rPr lang="en-US" altLang="zh-TW" b="1" dirty="0" smtClean="0">
                <a:solidFill>
                  <a:srgbClr val="C00000"/>
                </a:solidFill>
              </a:rPr>
              <a:t>not </a:t>
            </a:r>
            <a:r>
              <a:rPr lang="en-US" altLang="zh-TW" b="1" dirty="0">
                <a:solidFill>
                  <a:srgbClr val="C00000"/>
                </a:solidFill>
              </a:rPr>
              <a:t>observed </a:t>
            </a:r>
            <a:r>
              <a:rPr lang="en-US" altLang="zh-TW" dirty="0"/>
              <a:t>in the range of training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b="1" dirty="0" smtClean="0"/>
              <a:t>Unseen feature pair </a:t>
            </a:r>
            <a:r>
              <a:rPr lang="en-US" altLang="zh-TW" dirty="0" smtClean="0"/>
              <a:t>of spectrum and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</a:p>
          <a:p>
            <a:pPr lvl="2"/>
            <a:r>
              <a:rPr lang="en-US" altLang="zh-TW" dirty="0" smtClean="0"/>
              <a:t>Original spectral feature with </a:t>
            </a:r>
            <a:r>
              <a:rPr lang="en-US" altLang="zh-TW" b="1" dirty="0" smtClean="0">
                <a:solidFill>
                  <a:srgbClr val="C00000"/>
                </a:solidFill>
              </a:rPr>
              <a:t>scaled </a:t>
            </a:r>
            <a:r>
              <a:rPr lang="en-US" altLang="zh-TW" b="1" i="1" dirty="0" smtClean="0">
                <a:solidFill>
                  <a:srgbClr val="C00000"/>
                </a:solidFill>
              </a:rPr>
              <a:t>F</a:t>
            </a:r>
            <a:r>
              <a:rPr lang="en-US" altLang="zh-TW" b="1" baseline="-25000" dirty="0" smtClean="0">
                <a:solidFill>
                  <a:srgbClr val="C00000"/>
                </a:solidFill>
              </a:rPr>
              <a:t>0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Difficult</a:t>
            </a:r>
            <a:r>
              <a:rPr lang="en-US" altLang="zh-TW" dirty="0" smtClean="0"/>
              <a:t> to generate speech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</a:rPr>
              <a:t>I</a:t>
            </a:r>
            <a:r>
              <a:rPr lang="en-US" altLang="zh-TW" b="1" dirty="0" smtClean="0">
                <a:solidFill>
                  <a:srgbClr val="C00000"/>
                </a:solidFill>
              </a:rPr>
              <a:t>naccurate pitch </a:t>
            </a:r>
            <a:r>
              <a:rPr lang="en-US" altLang="zh-TW" dirty="0" smtClean="0"/>
              <a:t>of the generated speech </a:t>
            </a:r>
          </a:p>
          <a:p>
            <a:pPr lvl="1"/>
            <a:r>
              <a:rPr lang="en-US" altLang="zh-TW" dirty="0" smtClean="0"/>
              <a:t>Normal (Natural):</a:t>
            </a:r>
          </a:p>
          <a:p>
            <a:pPr lvl="1"/>
            <a:r>
              <a:rPr lang="en-US" altLang="zh-TW" dirty="0" smtClean="0"/>
              <a:t>Normal (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):</a:t>
            </a:r>
          </a:p>
          <a:p>
            <a:pPr lvl="1"/>
            <a:r>
              <a:rPr lang="en-US" altLang="zh-TW" dirty="0" smtClean="0"/>
              <a:t>1.5 </a:t>
            </a:r>
            <a:r>
              <a:rPr lang="en-US" altLang="zh-TW" i="1" dirty="0"/>
              <a:t>F</a:t>
            </a:r>
            <a:r>
              <a:rPr lang="en-US" altLang="zh-TW" baseline="-25000" dirty="0"/>
              <a:t>0</a:t>
            </a:r>
            <a:r>
              <a:rPr lang="en-US" altLang="zh-TW" dirty="0" smtClean="0"/>
              <a:t> (Expected):</a:t>
            </a:r>
          </a:p>
          <a:p>
            <a:pPr lvl="1"/>
            <a:r>
              <a:rPr lang="en-US" altLang="zh-TW" dirty="0"/>
              <a:t>1.5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/>
              <a:t> (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):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8" name="WN_300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3505" y="5442642"/>
            <a:ext cx="304800" cy="304800"/>
          </a:xfrm>
          <a:prstGeom prst="rect">
            <a:avLst/>
          </a:prstGeom>
        </p:spPr>
      </p:pic>
      <p:pic>
        <p:nvPicPr>
          <p:cNvPr id="9" name="1.5f0_300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53505" y="5078617"/>
            <a:ext cx="304800" cy="304800"/>
          </a:xfrm>
          <a:prstGeom prst="rect">
            <a:avLst/>
          </a:prstGeom>
        </p:spPr>
      </p:pic>
      <p:pic>
        <p:nvPicPr>
          <p:cNvPr id="5" name="300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47591" y="4341825"/>
            <a:ext cx="304800" cy="304800"/>
          </a:xfrm>
          <a:prstGeom prst="rect">
            <a:avLst/>
          </a:prstGeom>
        </p:spPr>
      </p:pic>
      <p:pic>
        <p:nvPicPr>
          <p:cNvPr id="11" name="30010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47591" y="471360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7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libri" panose="020F0502020204030204"/>
              </a:rPr>
              <a:t>Quasi-Periodic </a:t>
            </a:r>
            <a:r>
              <a:rPr lang="en-US" altLang="zh-TW" b="1" dirty="0" err="1">
                <a:solidFill>
                  <a:prstClr val="black"/>
                </a:solidFill>
                <a:latin typeface="Calibri" panose="020F0502020204030204"/>
              </a:rPr>
              <a:t>WaveNet</a:t>
            </a:r>
            <a:r>
              <a:rPr lang="en-US" altLang="zh-TW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</a:rPr>
              <a:t>[Y. -C. Wu+, 2019]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Pitch-dependent dilated convolution</a:t>
            </a:r>
          </a:p>
          <a:p>
            <a:pPr lvl="1"/>
            <a:r>
              <a:rPr lang="en-US" altLang="zh-TW" dirty="0" smtClean="0"/>
              <a:t>Inspired by code-excited-linear-prediction (CELP)</a:t>
            </a:r>
          </a:p>
          <a:p>
            <a:pPr lvl="1"/>
            <a:r>
              <a:rPr lang="en-US" altLang="zh-TW" b="1" dirty="0" smtClean="0"/>
              <a:t>Dynamically</a:t>
            </a:r>
            <a:r>
              <a:rPr lang="en-US" altLang="zh-TW" dirty="0" smtClean="0"/>
              <a:t> change the dilation size</a:t>
            </a:r>
          </a:p>
          <a:p>
            <a:pPr lvl="1"/>
            <a:r>
              <a:rPr lang="en-US" altLang="zh-TW" dirty="0" smtClean="0"/>
              <a:t>Model </a:t>
            </a:r>
            <a:r>
              <a:rPr lang="en-US" altLang="zh-TW" dirty="0"/>
              <a:t>the </a:t>
            </a:r>
            <a:r>
              <a:rPr lang="en-US" altLang="zh-TW" b="1" dirty="0"/>
              <a:t>periodic</a:t>
            </a:r>
            <a:r>
              <a:rPr lang="en-US" altLang="zh-TW" dirty="0"/>
              <a:t> part with </a:t>
            </a:r>
            <a:r>
              <a:rPr lang="en-US" altLang="zh-TW" b="1" dirty="0">
                <a:solidFill>
                  <a:srgbClr val="C00000"/>
                </a:solidFill>
              </a:rPr>
              <a:t>prior </a:t>
            </a:r>
            <a:r>
              <a:rPr lang="en-US" altLang="zh-TW" b="1" i="1" dirty="0">
                <a:solidFill>
                  <a:srgbClr val="C00000"/>
                </a:solidFill>
              </a:rPr>
              <a:t>F</a:t>
            </a:r>
            <a:r>
              <a:rPr lang="en-US" altLang="zh-TW" b="1" baseline="-25000" dirty="0">
                <a:solidFill>
                  <a:srgbClr val="C00000"/>
                </a:solidFill>
              </a:rPr>
              <a:t>0</a:t>
            </a:r>
            <a:r>
              <a:rPr lang="en-US" altLang="zh-TW" b="1" dirty="0">
                <a:solidFill>
                  <a:srgbClr val="C00000"/>
                </a:solidFill>
              </a:rPr>
              <a:t> knowledge </a:t>
            </a:r>
            <a:r>
              <a:rPr lang="en-US" altLang="zh-TW" dirty="0"/>
              <a:t>(long-term correlations</a:t>
            </a:r>
            <a:r>
              <a:rPr lang="en-US" altLang="zh-TW" dirty="0" smtClean="0"/>
              <a:t>)</a:t>
            </a:r>
          </a:p>
          <a:p>
            <a:r>
              <a:rPr lang="en-US" altLang="zh-TW" b="1" dirty="0" smtClean="0"/>
              <a:t>Cascaded network</a:t>
            </a:r>
            <a:endParaRPr lang="en-US" altLang="zh-TW" b="1" dirty="0"/>
          </a:p>
          <a:p>
            <a:pPr lvl="1"/>
            <a:r>
              <a:rPr lang="en-US" altLang="zh-TW" b="1" dirty="0" smtClean="0"/>
              <a:t>Fixed</a:t>
            </a:r>
            <a:r>
              <a:rPr lang="en-US" altLang="zh-TW" dirty="0" smtClean="0"/>
              <a:t> modules model the non-periodic </a:t>
            </a:r>
            <a:r>
              <a:rPr lang="en-US" altLang="zh-TW" dirty="0"/>
              <a:t>part with the </a:t>
            </a:r>
            <a:r>
              <a:rPr lang="en-US" altLang="zh-TW" b="1" dirty="0">
                <a:solidFill>
                  <a:srgbClr val="C00000"/>
                </a:solidFill>
              </a:rPr>
              <a:t>nearest samples </a:t>
            </a:r>
            <a:r>
              <a:rPr lang="en-US" altLang="zh-TW" dirty="0"/>
              <a:t>(short-term correlations)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Adaptive</a:t>
            </a:r>
            <a:r>
              <a:rPr lang="en-US" altLang="zh-TW" dirty="0" smtClean="0"/>
              <a:t> modules for periodic part</a:t>
            </a:r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4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Pitch filtering of CELP </a:t>
            </a:r>
            <a:r>
              <a:rPr lang="en-US" altLang="zh-TW" sz="1800" dirty="0">
                <a:solidFill>
                  <a:prstClr val="black"/>
                </a:solidFill>
                <a:latin typeface="Calibri" panose="020F0502020204030204"/>
              </a:rPr>
              <a:t>[M. Schroeder+, </a:t>
            </a:r>
            <a:r>
              <a:rPr lang="en-US" altLang="zh-TW" sz="1800" dirty="0" smtClean="0">
                <a:solidFill>
                  <a:prstClr val="black"/>
                </a:solidFill>
                <a:latin typeface="Calibri" panose="020F0502020204030204"/>
              </a:rPr>
              <a:t>1984]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CELP</a:t>
            </a:r>
          </a:p>
          <a:p>
            <a:pPr lvl="1"/>
            <a:r>
              <a:rPr lang="en-US" altLang="zh-TW" b="1" dirty="0" smtClean="0">
                <a:solidFill>
                  <a:srgbClr val="808000"/>
                </a:solidFill>
              </a:rPr>
              <a:t>Pitch filtering </a:t>
            </a:r>
            <a:r>
              <a:rPr lang="en-US" altLang="zh-TW" dirty="0" smtClean="0"/>
              <a:t>(long-term correlations)</a:t>
            </a:r>
          </a:p>
          <a:p>
            <a:pPr lvl="1"/>
            <a:r>
              <a:rPr lang="en-US" altLang="zh-TW" b="1" dirty="0" smtClean="0">
                <a:solidFill>
                  <a:srgbClr val="002060"/>
                </a:solidFill>
              </a:rPr>
              <a:t>Spectral filtering </a:t>
            </a:r>
            <a:r>
              <a:rPr lang="en-US" altLang="zh-TW" dirty="0" smtClean="0"/>
              <a:t>(short-term correlations)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smtClean="0"/>
              <a:t>Pitch filtering</a:t>
            </a:r>
          </a:p>
          <a:p>
            <a:pPr lvl="1"/>
            <a:r>
              <a:rPr lang="en-US" altLang="zh-TW" dirty="0" smtClean="0"/>
              <a:t>Model current sample with </a:t>
            </a:r>
            <a:r>
              <a:rPr lang="en-US" altLang="zh-TW" b="1" dirty="0" smtClean="0"/>
              <a:t>innovation input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rgbClr val="808000"/>
                </a:solidFill>
              </a:rPr>
              <a:t>related previous samples</a:t>
            </a:r>
            <a:r>
              <a:rPr lang="en-US" altLang="zh-TW" dirty="0" smtClean="0"/>
              <a:t>: </a:t>
            </a:r>
          </a:p>
          <a:p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31" y="3121262"/>
            <a:ext cx="5605937" cy="1317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10537" y="5482624"/>
                <a:ext cx="34983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537" y="5482624"/>
                <a:ext cx="34983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1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Pitch-dependent dilated convolution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Fixed</a:t>
            </a:r>
            <a:r>
              <a:rPr lang="en-US" altLang="zh-TW" dirty="0" smtClean="0"/>
              <a:t> number of samples in a </a:t>
            </a:r>
            <a:r>
              <a:rPr lang="en-US" altLang="zh-TW" b="1" dirty="0" smtClean="0"/>
              <a:t>receptive filed</a:t>
            </a:r>
          </a:p>
          <a:p>
            <a:pPr lvl="1"/>
            <a:r>
              <a:rPr lang="en-US" altLang="zh-TW" dirty="0" smtClean="0"/>
              <a:t>Determined by the number of network layers </a:t>
            </a:r>
          </a:p>
          <a:p>
            <a:r>
              <a:rPr lang="en-US" altLang="zh-TW" b="1" dirty="0" smtClean="0">
                <a:solidFill>
                  <a:srgbClr val="808000"/>
                </a:solidFill>
              </a:rPr>
              <a:t>Effective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receptive field </a:t>
            </a:r>
            <a:r>
              <a:rPr lang="en-US" altLang="zh-TW" dirty="0" smtClean="0"/>
              <a:t>can be changed with different dilation size</a:t>
            </a:r>
          </a:p>
          <a:p>
            <a:pPr lvl="1"/>
            <a:r>
              <a:rPr lang="en-US" altLang="zh-TW" dirty="0" smtClean="0"/>
              <a:t>Pitch-dependent</a:t>
            </a:r>
          </a:p>
          <a:p>
            <a:r>
              <a:rPr lang="en-US" altLang="zh-TW" dirty="0"/>
              <a:t>Dilated convolution:</a:t>
            </a:r>
            <a:endParaRPr lang="en-US" altLang="zh-TW" dirty="0" smtClean="0"/>
          </a:p>
          <a:p>
            <a:r>
              <a:rPr lang="en-US" altLang="zh-TW" dirty="0"/>
              <a:t>Dilation size </a:t>
            </a:r>
            <a:r>
              <a:rPr lang="en-US" altLang="zh-TW" b="1" i="1" dirty="0"/>
              <a:t>d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Vanilla </a:t>
            </a:r>
            <a:r>
              <a:rPr lang="en-US" altLang="zh-TW" b="1" dirty="0" smtClean="0"/>
              <a:t>DCNN</a:t>
            </a:r>
            <a:r>
              <a:rPr lang="en-US" altLang="zh-TW" dirty="0" smtClean="0"/>
              <a:t>: </a:t>
            </a:r>
            <a:r>
              <a:rPr lang="en-US" altLang="zh-TW" b="1" dirty="0" smtClean="0">
                <a:solidFill>
                  <a:srgbClr val="C00000"/>
                </a:solidFill>
              </a:rPr>
              <a:t>time-invariant</a:t>
            </a:r>
            <a:r>
              <a:rPr lang="en-US" altLang="zh-TW" dirty="0" smtClean="0"/>
              <a:t> and </a:t>
            </a:r>
            <a:r>
              <a:rPr lang="en-US" altLang="zh-TW" b="1" dirty="0" smtClean="0">
                <a:solidFill>
                  <a:srgbClr val="C00000"/>
                </a:solidFill>
              </a:rPr>
              <a:t>constant</a:t>
            </a:r>
          </a:p>
          <a:p>
            <a:pPr lvl="1"/>
            <a:r>
              <a:rPr lang="en-US" altLang="zh-TW" dirty="0" smtClean="0"/>
              <a:t>Proposed </a:t>
            </a:r>
            <a:r>
              <a:rPr lang="en-US" altLang="zh-TW" b="1" dirty="0" smtClean="0"/>
              <a:t>PDCNN</a:t>
            </a:r>
            <a:r>
              <a:rPr lang="en-US" altLang="zh-TW" dirty="0" smtClean="0"/>
              <a:t>:</a:t>
            </a:r>
            <a:r>
              <a:rPr lang="en-US" altLang="zh-TW" b="1" dirty="0" smtClean="0">
                <a:solidFill>
                  <a:srgbClr val="808000"/>
                </a:solidFill>
              </a:rPr>
              <a:t> time-variant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rgbClr val="808000"/>
                </a:solidFill>
              </a:rPr>
              <a:t>pitch-dependent</a:t>
            </a:r>
            <a:endParaRPr lang="en-US" altLang="zh-TW" dirty="0" smtClean="0"/>
          </a:p>
          <a:p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物件 17"/>
          <p:cNvGraphicFramePr>
            <a:graphicFrameLocks noChangeAspect="1"/>
          </p:cNvGraphicFramePr>
          <p:nvPr>
            <p:extLst/>
          </p:nvPr>
        </p:nvGraphicFramePr>
        <p:xfrm>
          <a:off x="3906442" y="3963731"/>
          <a:ext cx="29384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Equation" r:id="rId4" imgW="1384200" imgH="215640" progId="Equation.DSMT4">
                  <p:embed/>
                </p:oleObj>
              </mc:Choice>
              <mc:Fallback>
                <p:oleObj name="Equation" r:id="rId4" imgW="1384200" imgH="215640" progId="Equation.DSMT4">
                  <p:embed/>
                  <p:pic>
                    <p:nvPicPr>
                      <p:cNvPr id="18" name="物件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442" y="3963731"/>
                        <a:ext cx="2938462" cy="509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33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About me</a:t>
            </a:r>
            <a:r>
              <a:rPr lang="en-US" altLang="zh-TW" sz="1800" b="1" dirty="0" smtClean="0">
                <a:latin typeface="+mn-lt"/>
              </a:rPr>
              <a:t> </a:t>
            </a:r>
            <a:br>
              <a:rPr lang="en-US" altLang="zh-TW" sz="1800" b="1" dirty="0" smtClean="0">
                <a:latin typeface="+mn-lt"/>
              </a:rPr>
            </a:b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://bigpon.github.io</a:t>
            </a:r>
            <a:r>
              <a:rPr lang="en-US" sz="1800" dirty="0" smtClean="0">
                <a:hlinkClick r:id="rId3"/>
              </a:rPr>
              <a:t>/</a:t>
            </a:r>
            <a:endParaRPr lang="zh-TW" altLang="en-US" sz="1800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Education</a:t>
            </a:r>
          </a:p>
          <a:p>
            <a:pPr lvl="1"/>
            <a:r>
              <a:rPr lang="en-US" altLang="zh-TW" dirty="0" smtClean="0"/>
              <a:t>Nagoya University, informatics (current)</a:t>
            </a:r>
          </a:p>
          <a:p>
            <a:pPr lvl="2"/>
            <a:r>
              <a:rPr lang="en-US" altLang="zh-TW" dirty="0" smtClean="0"/>
              <a:t>Topics: </a:t>
            </a:r>
            <a:r>
              <a:rPr lang="en-US" altLang="zh-TW" b="1" dirty="0" smtClean="0"/>
              <a:t>voice conversion</a:t>
            </a:r>
            <a:r>
              <a:rPr lang="en-US" altLang="zh-TW" dirty="0" smtClean="0"/>
              <a:t>, </a:t>
            </a:r>
            <a:r>
              <a:rPr lang="en-US" altLang="zh-TW" b="1" dirty="0" smtClean="0"/>
              <a:t>speech synthesis</a:t>
            </a:r>
          </a:p>
          <a:p>
            <a:pPr lvl="1"/>
            <a:r>
              <a:rPr lang="en-US" altLang="zh-TW" dirty="0" smtClean="0"/>
              <a:t>National </a:t>
            </a:r>
            <a:r>
              <a:rPr lang="en-US" altLang="zh-TW" dirty="0" err="1" smtClean="0"/>
              <a:t>Chiao</a:t>
            </a:r>
            <a:r>
              <a:rPr lang="en-US" altLang="zh-TW" dirty="0" smtClean="0"/>
              <a:t> Tung University, communication engineering (MS, BS)</a:t>
            </a:r>
          </a:p>
          <a:p>
            <a:pPr lvl="2"/>
            <a:r>
              <a:rPr lang="en-US" altLang="zh-TW" dirty="0" smtClean="0"/>
              <a:t>Topic: </a:t>
            </a:r>
            <a:r>
              <a:rPr lang="en-US" altLang="zh-TW" b="1" dirty="0" smtClean="0"/>
              <a:t>speaker verification</a:t>
            </a:r>
          </a:p>
          <a:p>
            <a:r>
              <a:rPr lang="en-US" altLang="zh-TW" dirty="0" smtClean="0"/>
              <a:t>Work experience</a:t>
            </a:r>
          </a:p>
          <a:p>
            <a:pPr lvl="1"/>
            <a:r>
              <a:rPr lang="en-US" altLang="zh-TW" dirty="0" smtClean="0"/>
              <a:t>Academia </a:t>
            </a:r>
            <a:r>
              <a:rPr lang="en-US" altLang="zh-TW" dirty="0" err="1" smtClean="0"/>
              <a:t>Sinica</a:t>
            </a:r>
            <a:r>
              <a:rPr lang="en-US" altLang="zh-TW" dirty="0" smtClean="0"/>
              <a:t>, research assistant </a:t>
            </a:r>
            <a:r>
              <a:rPr lang="en-US" altLang="zh-TW" sz="1800" dirty="0" smtClean="0"/>
              <a:t>[2015–2017</a:t>
            </a:r>
            <a:r>
              <a:rPr lang="en-US" altLang="zh-TW" sz="1800" dirty="0"/>
              <a:t>]</a:t>
            </a:r>
            <a:endParaRPr lang="en-US" altLang="zh-TW" sz="1800" dirty="0" smtClean="0"/>
          </a:p>
          <a:p>
            <a:pPr lvl="2"/>
            <a:r>
              <a:rPr lang="en-US" altLang="zh-TW" dirty="0" smtClean="0"/>
              <a:t>Topic: </a:t>
            </a:r>
            <a:r>
              <a:rPr lang="en-US" altLang="zh-TW" b="1" dirty="0" smtClean="0"/>
              <a:t>voice conversion</a:t>
            </a:r>
            <a:r>
              <a:rPr lang="en-US" altLang="zh-TW" dirty="0" smtClean="0"/>
              <a:t>, </a:t>
            </a:r>
            <a:r>
              <a:rPr lang="en-US" altLang="zh-TW" b="1" dirty="0" smtClean="0"/>
              <a:t>speech enhancement</a:t>
            </a:r>
          </a:p>
          <a:p>
            <a:pPr lvl="1"/>
            <a:r>
              <a:rPr lang="en-US" altLang="zh-TW" dirty="0" smtClean="0"/>
              <a:t>Asus, software R&amp;D </a:t>
            </a:r>
            <a:r>
              <a:rPr lang="en-US" altLang="zh-TW" sz="1800" dirty="0" smtClean="0"/>
              <a:t>[2013-2015</a:t>
            </a:r>
            <a:r>
              <a:rPr lang="en-US" altLang="zh-TW" sz="1800" dirty="0"/>
              <a:t>]</a:t>
            </a:r>
            <a:endParaRPr lang="en-US" altLang="zh-TW" sz="1800" dirty="0" smtClean="0"/>
          </a:p>
          <a:p>
            <a:pPr lvl="2"/>
            <a:r>
              <a:rPr lang="en-US" altLang="zh-TW" dirty="0" smtClean="0"/>
              <a:t>Topic: </a:t>
            </a:r>
            <a:r>
              <a:rPr lang="en-US" altLang="zh-TW" b="1" dirty="0" smtClean="0"/>
              <a:t>speaker verification</a:t>
            </a:r>
          </a:p>
          <a:p>
            <a:pPr lvl="1"/>
            <a:r>
              <a:rPr lang="en-US" altLang="zh-TW" dirty="0" err="1" smtClean="0"/>
              <a:t>Realtek</a:t>
            </a:r>
            <a:r>
              <a:rPr lang="en-US" altLang="zh-TW" dirty="0" smtClean="0"/>
              <a:t>, system designer </a:t>
            </a:r>
            <a:r>
              <a:rPr lang="en-US" altLang="zh-TW" sz="1800" dirty="0" smtClean="0"/>
              <a:t>[2012-2013</a:t>
            </a:r>
            <a:r>
              <a:rPr lang="en-US" altLang="zh-TW" sz="1800" dirty="0"/>
              <a:t>]</a:t>
            </a:r>
            <a:endParaRPr lang="en-US" altLang="zh-TW" sz="1800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706" y="329853"/>
            <a:ext cx="1487644" cy="149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prstClr val="black"/>
                </a:solidFill>
                <a:latin typeface="Calibri" panose="020F0502020204030204"/>
              </a:rPr>
              <a:t>Pitch-dependent dilated </a:t>
            </a:r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convolution (cont.)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Pitch-dependent dilated factor: </a:t>
            </a:r>
            <a:r>
              <a:rPr lang="en-US" altLang="zh-TW" i="1" dirty="0" smtClean="0"/>
              <a:t>E</a:t>
            </a:r>
            <a:r>
              <a:rPr lang="en-US" altLang="zh-TW" baseline="-25000" dirty="0" smtClean="0"/>
              <a:t>t</a:t>
            </a:r>
            <a:r>
              <a:rPr lang="en-US" altLang="zh-TW" dirty="0" smtClean="0"/>
              <a:t> =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/(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0,t</a:t>
            </a:r>
            <a:r>
              <a:rPr lang="en-US" altLang="zh-TW" dirty="0" smtClean="0"/>
              <a:t> ×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28" y="2420740"/>
            <a:ext cx="6248543" cy="41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Dense factor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Dense factor </a:t>
            </a:r>
            <a:r>
              <a:rPr lang="en-US" altLang="zh-TW" i="1" dirty="0"/>
              <a:t>a</a:t>
            </a:r>
            <a:r>
              <a:rPr lang="en-US" altLang="zh-TW" dirty="0"/>
              <a:t> is the </a:t>
            </a:r>
            <a:r>
              <a:rPr lang="en-US" altLang="zh-TW" b="1" dirty="0"/>
              <a:t>number of samples in one cycle period </a:t>
            </a:r>
            <a:r>
              <a:rPr lang="en-US" altLang="zh-TW" dirty="0"/>
              <a:t>taken into </a:t>
            </a:r>
            <a:r>
              <a:rPr lang="en-US" altLang="zh-TW" dirty="0" smtClean="0"/>
              <a:t>account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76" y="2670981"/>
            <a:ext cx="5368247" cy="38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Effective receptive filed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Fixed</a:t>
            </a:r>
            <a:r>
              <a:rPr lang="en-US" altLang="zh-TW" dirty="0" smtClean="0"/>
              <a:t> </a:t>
            </a:r>
            <a:r>
              <a:rPr lang="en-US" altLang="zh-TW" dirty="0"/>
              <a:t>number of samples in a </a:t>
            </a:r>
            <a:r>
              <a:rPr lang="en-US" altLang="zh-TW" b="1" dirty="0"/>
              <a:t>receptive </a:t>
            </a:r>
            <a:r>
              <a:rPr lang="en-US" altLang="zh-TW" b="1" dirty="0" smtClean="0"/>
              <a:t>filed</a:t>
            </a:r>
          </a:p>
          <a:p>
            <a:r>
              <a:rPr lang="en-US" altLang="zh-TW" b="1" dirty="0" smtClean="0"/>
              <a:t>Fixed </a:t>
            </a:r>
            <a:r>
              <a:rPr lang="en-US" altLang="zh-TW" dirty="0"/>
              <a:t>number</a:t>
            </a:r>
            <a:r>
              <a:rPr lang="en-US" altLang="zh-TW" b="1" dirty="0"/>
              <a:t> </a:t>
            </a:r>
            <a:r>
              <a:rPr lang="en-US" altLang="zh-TW" dirty="0"/>
              <a:t>of </a:t>
            </a:r>
            <a:r>
              <a:rPr lang="en-US" altLang="zh-TW" dirty="0" smtClean="0"/>
              <a:t>samples </a:t>
            </a:r>
            <a:r>
              <a:rPr lang="en-US" altLang="zh-TW" dirty="0"/>
              <a:t>in</a:t>
            </a:r>
            <a:r>
              <a:rPr lang="en-US" altLang="zh-TW" b="1" dirty="0"/>
              <a:t> one </a:t>
            </a:r>
            <a:r>
              <a:rPr lang="en-US" altLang="zh-TW" b="1" dirty="0" smtClean="0"/>
              <a:t>cycle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b="1" dirty="0" smtClean="0">
                <a:solidFill>
                  <a:srgbClr val="C00000"/>
                </a:solidFill>
              </a:rPr>
              <a:t>same</a:t>
            </a:r>
            <a:r>
              <a:rPr lang="en-US" altLang="zh-TW" dirty="0" smtClean="0"/>
              <a:t> </a:t>
            </a:r>
            <a:r>
              <a:rPr lang="en-US" altLang="zh-TW" b="1" dirty="0" smtClean="0"/>
              <a:t>number of past cycles </a:t>
            </a:r>
            <a:r>
              <a:rPr lang="en-US" altLang="zh-TW" dirty="0" smtClean="0"/>
              <a:t>in a effective receptive field for arbitrary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09" y="3682778"/>
            <a:ext cx="5095982" cy="303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Cascaded networks 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Fixed</a:t>
            </a:r>
            <a:r>
              <a:rPr lang="en-US" altLang="zh-TW" dirty="0" smtClean="0"/>
              <a:t> modules for </a:t>
            </a:r>
            <a:r>
              <a:rPr lang="en-US" altLang="zh-TW" b="1" dirty="0" smtClean="0"/>
              <a:t>short-term</a:t>
            </a:r>
            <a:r>
              <a:rPr lang="en-US" altLang="zh-TW" dirty="0" smtClean="0"/>
              <a:t> correlations</a:t>
            </a:r>
          </a:p>
          <a:p>
            <a:pPr lvl="1"/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</a:rPr>
              <a:t>Fixed dilated convolution (DCNN)</a:t>
            </a:r>
          </a:p>
          <a:p>
            <a:r>
              <a:rPr lang="en-US" altLang="zh-TW" b="1" dirty="0" smtClean="0"/>
              <a:t>Adaptive</a:t>
            </a:r>
            <a:r>
              <a:rPr lang="en-US" altLang="zh-TW" dirty="0" smtClean="0"/>
              <a:t>  modules for </a:t>
            </a:r>
            <a:r>
              <a:rPr lang="en-US" altLang="zh-TW" b="1" dirty="0" smtClean="0"/>
              <a:t>long-term</a:t>
            </a:r>
            <a:r>
              <a:rPr lang="en-US" altLang="zh-TW" dirty="0" smtClean="0"/>
              <a:t> correlations</a:t>
            </a:r>
          </a:p>
          <a:p>
            <a:pPr lvl="1"/>
            <a:r>
              <a:rPr lang="en-US" altLang="zh-TW" b="1" dirty="0" smtClean="0">
                <a:solidFill>
                  <a:srgbClr val="808000"/>
                </a:solidFill>
              </a:rPr>
              <a:t>Pitch-dependent dilated convolution (PDCNN)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77" y="3669439"/>
            <a:ext cx="4635766" cy="29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Sine wave generation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To evaluate the effectiveness of PDCNN for </a:t>
            </a:r>
            <a:r>
              <a:rPr lang="en-US" altLang="zh-TW" b="1" dirty="0" smtClean="0"/>
              <a:t>periodicity modeling </a:t>
            </a:r>
          </a:p>
          <a:p>
            <a:r>
              <a:rPr lang="en-US" altLang="zh-TW" dirty="0" smtClean="0"/>
              <a:t>Sine wave generation</a:t>
            </a:r>
          </a:p>
          <a:p>
            <a:pPr lvl="1"/>
            <a:r>
              <a:rPr lang="en-US" altLang="zh-TW" dirty="0" smtClean="0"/>
              <a:t>Input: Noisy sine wave (SNR:20dB) </a:t>
            </a:r>
          </a:p>
          <a:p>
            <a:pPr marL="457200" lvl="1" indent="0">
              <a:buNone/>
            </a:pPr>
            <a:r>
              <a:rPr lang="en-US" altLang="zh-TW" dirty="0" smtClean="0"/>
              <a:t>   and 1-dim noisy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</a:p>
          <a:p>
            <a:pPr lvl="1"/>
            <a:r>
              <a:rPr lang="en-US" altLang="zh-TW" dirty="0" smtClean="0"/>
              <a:t>Output: Clean sine wave</a:t>
            </a:r>
          </a:p>
          <a:p>
            <a:pPr lvl="1"/>
            <a:r>
              <a:rPr lang="en-US" altLang="zh-TW" dirty="0" smtClean="0"/>
              <a:t>Training</a:t>
            </a:r>
          </a:p>
          <a:p>
            <a:pPr lvl="2"/>
            <a:r>
              <a:rPr lang="en-US" altLang="zh-TW" dirty="0" smtClean="0"/>
              <a:t>4000 single-tone sine wave (1 sec / </a:t>
            </a:r>
            <a:r>
              <a:rPr lang="en-US" altLang="zh-TW" dirty="0" err="1" smtClean="0"/>
              <a:t>utts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Testing</a:t>
            </a:r>
          </a:p>
          <a:p>
            <a:pPr lvl="2"/>
            <a:r>
              <a:rPr lang="en-US" altLang="zh-TW" dirty="0" smtClean="0"/>
              <a:t>Initialize the receptive field with </a:t>
            </a:r>
          </a:p>
          <a:p>
            <a:pPr marL="914400" lvl="2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the noisy single-tone sine wave</a:t>
            </a:r>
          </a:p>
          <a:p>
            <a:pPr lvl="2"/>
            <a:r>
              <a:rPr lang="en-US" altLang="zh-TW" dirty="0" smtClean="0"/>
              <a:t>Noisy 1-dim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as the auxiliary (conditional) feature (1 sec)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6267"/>
            <a:ext cx="2328182" cy="11719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093761"/>
            <a:ext cx="2328182" cy="115524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57950" y="3431950"/>
            <a:ext cx="23281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0">
                  <a:noFill/>
                </a:ln>
                <a:solidFill>
                  <a:schemeClr val="tx1"/>
                </a:solidFill>
              </a:rPr>
              <a:t>Input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57949" y="5189763"/>
            <a:ext cx="232818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smtClean="0">
                <a:ln w="0">
                  <a:noFill/>
                </a:ln>
                <a:solidFill>
                  <a:schemeClr val="tx1"/>
                </a:solidFill>
              </a:rPr>
              <a:t>Output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9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Experiments setting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Training</a:t>
            </a:r>
          </a:p>
          <a:p>
            <a:pPr lvl="1"/>
            <a:r>
              <a:rPr lang="en-US" altLang="zh-TW" dirty="0" smtClean="0"/>
              <a:t>80~400 Hz sine waves (step size: 20Hz) </a:t>
            </a:r>
          </a:p>
          <a:p>
            <a:r>
              <a:rPr lang="en-US" altLang="zh-TW" dirty="0" smtClean="0"/>
              <a:t>Testing</a:t>
            </a:r>
          </a:p>
          <a:p>
            <a:pPr lvl="1"/>
            <a:r>
              <a:rPr lang="en-US" altLang="zh-TW" dirty="0" smtClean="0"/>
              <a:t>Under 1/2 L: 10–40 Hz (step size: 10Hz)</a:t>
            </a:r>
          </a:p>
          <a:p>
            <a:pPr lvl="1"/>
            <a:r>
              <a:rPr lang="en-US" altLang="zh-TW" dirty="0" smtClean="0"/>
              <a:t>Above 1/2 L</a:t>
            </a:r>
            <a:r>
              <a:rPr lang="en-US" altLang="zh-TW" dirty="0"/>
              <a:t>: </a:t>
            </a:r>
            <a:r>
              <a:rPr lang="en-US" altLang="zh-TW" dirty="0" smtClean="0"/>
              <a:t>50–70 </a:t>
            </a:r>
            <a:r>
              <a:rPr lang="en-US" altLang="zh-TW" dirty="0"/>
              <a:t>Hz (step size: 10Hz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Inside: 80, 90, 100, 200, 300, 400 Hz</a:t>
            </a:r>
          </a:p>
          <a:p>
            <a:pPr lvl="1"/>
            <a:r>
              <a:rPr lang="en-US" altLang="zh-TW" dirty="0" smtClean="0"/>
              <a:t>Under 3/2 U: 450–600 Hz (step size: 50 Hz)</a:t>
            </a:r>
          </a:p>
          <a:p>
            <a:pPr lvl="1"/>
            <a:r>
              <a:rPr lang="en-US" altLang="zh-TW" dirty="0" smtClean="0"/>
              <a:t>Above 3/2 U: 650–800 Hz (step size: 50 Hz)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Experiments setting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Objective measurement</a:t>
            </a:r>
          </a:p>
          <a:p>
            <a:pPr lvl="1"/>
            <a:r>
              <a:rPr lang="en-US" altLang="zh-TW" dirty="0"/>
              <a:t>SNR</a:t>
            </a:r>
          </a:p>
          <a:p>
            <a:pPr lvl="1"/>
            <a:r>
              <a:rPr lang="en-US" altLang="zh-TW" dirty="0"/>
              <a:t>RMSE of log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endParaRPr lang="en-US" altLang="zh-TW" dirty="0" smtClean="0"/>
          </a:p>
          <a:p>
            <a:r>
              <a:rPr lang="en-US" altLang="zh-TW" dirty="0" smtClean="0"/>
              <a:t>Models</a:t>
            </a:r>
          </a:p>
          <a:p>
            <a:pPr lvl="1"/>
            <a:r>
              <a:rPr lang="en-US" altLang="zh-TW" dirty="0" err="1" smtClean="0"/>
              <a:t>pQPNet</a:t>
            </a:r>
            <a:r>
              <a:rPr lang="en-US" altLang="zh-TW" dirty="0" smtClean="0"/>
              <a:t>: all adaptive modules </a:t>
            </a:r>
          </a:p>
          <a:p>
            <a:pPr lvl="1"/>
            <a:r>
              <a:rPr lang="en-US" altLang="zh-TW" dirty="0" err="1" smtClean="0"/>
              <a:t>QPNet</a:t>
            </a:r>
            <a:r>
              <a:rPr lang="en-US" altLang="zh-TW" dirty="0" smtClean="0"/>
              <a:t>: fixed-adaptive modules </a:t>
            </a:r>
          </a:p>
          <a:p>
            <a:pPr lvl="1"/>
            <a:r>
              <a:rPr lang="en-US" altLang="zh-TW" dirty="0" err="1" smtClean="0"/>
              <a:t>rQPNet</a:t>
            </a:r>
            <a:r>
              <a:rPr lang="en-US" altLang="zh-TW" dirty="0" smtClean="0"/>
              <a:t>: adaptive-fixed modules </a:t>
            </a:r>
          </a:p>
          <a:p>
            <a:pPr lvl="1"/>
            <a:r>
              <a:rPr lang="en-US" altLang="zh-TW" dirty="0" err="1" smtClean="0"/>
              <a:t>WNf</a:t>
            </a:r>
            <a:r>
              <a:rPr lang="en-US" altLang="zh-TW" dirty="0" smtClean="0"/>
              <a:t>: full-size 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 </a:t>
            </a:r>
          </a:p>
          <a:p>
            <a:pPr lvl="1"/>
            <a:r>
              <a:rPr lang="en-US" altLang="zh-TW" dirty="0" err="1" smtClean="0"/>
              <a:t>WNc</a:t>
            </a:r>
            <a:r>
              <a:rPr lang="en-US" altLang="zh-TW" dirty="0" smtClean="0"/>
              <a:t>: compact-size 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 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0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Model comparison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26</a:t>
            </a:fld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30330"/>
              </p:ext>
            </p:extLst>
          </p:nvPr>
        </p:nvGraphicFramePr>
        <p:xfrm>
          <a:off x="339046" y="2049940"/>
          <a:ext cx="8465907" cy="394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2867">
                  <a:extLst>
                    <a:ext uri="{9D8B030D-6E8A-4147-A177-3AD203B41FA5}">
                      <a16:colId xmlns:a16="http://schemas.microsoft.com/office/drawing/2014/main" val="3003696161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1512477987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3876747143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3438035472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2192369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Hyper-parameter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WNf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WNc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(r)</a:t>
                      </a:r>
                      <a:r>
                        <a:rPr lang="en-US" sz="2000" b="1" cap="none" baseline="0" dirty="0" err="1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QPNet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pQPNet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9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fixed layer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4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fixed repeat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96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adaptive layer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660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adaptive repeat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60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Constant </a:t>
                      </a:r>
                      <a:r>
                        <a:rPr lang="en-US" sz="2000" i="1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737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Causal and dilated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128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53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1×1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in residual block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128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87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1×1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between skip-connection and </a:t>
                      </a:r>
                      <a:r>
                        <a:rPr lang="en-US" sz="2000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softmax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64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31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parameters (×10</a:t>
                      </a:r>
                      <a:r>
                        <a:rPr lang="en-US" sz="2000" cap="none" baseline="3000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)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2.8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1.5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1.5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1.5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327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8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Peak frequency extraction</a:t>
            </a:r>
            <a:endParaRPr lang="en-US" altLang="zh-TW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Power spectrum density</a:t>
            </a:r>
          </a:p>
          <a:p>
            <a:r>
              <a:rPr lang="en-US" altLang="zh-TW" dirty="0" smtClean="0"/>
              <a:t>Auxiliary feature: </a:t>
            </a:r>
            <a:r>
              <a:rPr lang="en-US" altLang="zh-TW" dirty="0"/>
              <a:t>500Hz </a:t>
            </a:r>
            <a:r>
              <a:rPr lang="en-US" altLang="zh-TW" dirty="0" smtClean="0"/>
              <a:t>(unseen)</a:t>
            </a:r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628651" y="5992388"/>
            <a:ext cx="41631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err="1" smtClean="0">
                <a:ln w="0">
                  <a:noFill/>
                </a:ln>
                <a:solidFill>
                  <a:schemeClr val="tx1"/>
                </a:solidFill>
              </a:rPr>
              <a:t>WNf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4417" y="5998224"/>
            <a:ext cx="433581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err="1" smtClean="0">
                <a:ln w="0">
                  <a:noFill/>
                </a:ln>
                <a:solidFill>
                  <a:schemeClr val="tx1"/>
                </a:solidFill>
              </a:rPr>
              <a:t>pQPNet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7" y="2809164"/>
            <a:ext cx="4299436" cy="315739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27" y="2809164"/>
            <a:ext cx="4334602" cy="318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Output single-tone sine wave</a:t>
            </a:r>
            <a:endParaRPr lang="en-US" altLang="zh-TW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Auxiliary feature: 500Hz (unseen)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矩形 5"/>
          <p:cNvSpPr/>
          <p:nvPr/>
        </p:nvSpPr>
        <p:spPr>
          <a:xfrm>
            <a:off x="628648" y="5439836"/>
            <a:ext cx="38922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err="1" smtClean="0">
                <a:ln w="0">
                  <a:noFill/>
                </a:ln>
                <a:solidFill>
                  <a:schemeClr val="tx1"/>
                </a:solidFill>
              </a:rPr>
              <a:t>WNf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23109" y="5439836"/>
            <a:ext cx="38922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cap="none" spc="0" dirty="0" err="1" smtClean="0">
                <a:ln w="0">
                  <a:noFill/>
                </a:ln>
                <a:solidFill>
                  <a:schemeClr val="tx1"/>
                </a:solidFill>
              </a:rPr>
              <a:t>pQPNet</a:t>
            </a:r>
            <a:endParaRPr lang="zh-TW" altLang="en-US" sz="2800" b="1" cap="none" spc="0" dirty="0">
              <a:ln w="0">
                <a:noFill/>
              </a:ln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562751"/>
            <a:ext cx="3892240" cy="28770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09" y="2567823"/>
            <a:ext cx="3892241" cy="28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8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Outline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err="1" smtClean="0"/>
              <a:t>WaveNet</a:t>
            </a:r>
            <a:endParaRPr lang="en-US" altLang="zh-TW" dirty="0" smtClean="0"/>
          </a:p>
          <a:p>
            <a:r>
              <a:rPr lang="en-US" altLang="zh-TW" dirty="0" smtClean="0"/>
              <a:t>Quasi-Periodic 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QPNet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Experiments</a:t>
            </a:r>
          </a:p>
          <a:p>
            <a:r>
              <a:rPr lang="en-US" altLang="zh-TW" dirty="0" smtClean="0"/>
              <a:t>Conclusion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Dense factor comparison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pQPNet</a:t>
            </a:r>
            <a:r>
              <a:rPr lang="en-US" altLang="zh-TW" dirty="0" smtClean="0"/>
              <a:t> with dense factor 1, 2, 4, 8, 16, 32, 64</a:t>
            </a:r>
          </a:p>
          <a:p>
            <a:r>
              <a:rPr lang="en-US" altLang="zh-TW" dirty="0" smtClean="0"/>
              <a:t>Dense factor 1 and 2 are unstable</a:t>
            </a:r>
          </a:p>
          <a:p>
            <a:r>
              <a:rPr lang="en-US" altLang="zh-TW" dirty="0" smtClean="0"/>
              <a:t>Dense factor 32 and 64 easily degenerate PDCNN into DCNN in the high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 cases</a:t>
            </a:r>
          </a:p>
          <a:p>
            <a:r>
              <a:rPr lang="en-US" altLang="zh-TW" dirty="0" smtClean="0"/>
              <a:t>We set dense factor 8 for the balance of speech quality and pitch-accuracy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9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Model comparison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PDCNN significantly improve the capability of periodicity modeling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07" y="2610760"/>
            <a:ext cx="6340786" cy="19997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07" y="4610514"/>
            <a:ext cx="6389580" cy="203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Experiments setting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Corpus for </a:t>
            </a:r>
            <a:r>
              <a:rPr lang="en-US" altLang="zh-TW" dirty="0" err="1" smtClean="0"/>
              <a:t>WaveNet</a:t>
            </a:r>
            <a:r>
              <a:rPr lang="en-US" altLang="zh-TW" dirty="0" smtClean="0"/>
              <a:t>-based vocoder</a:t>
            </a:r>
          </a:p>
          <a:p>
            <a:pPr lvl="1"/>
            <a:r>
              <a:rPr lang="en-US" altLang="zh-TW" dirty="0" smtClean="0"/>
              <a:t>VCC2018 and </a:t>
            </a:r>
            <a:r>
              <a:rPr lang="en-US" altLang="zh-TW" dirty="0" err="1" smtClean="0"/>
              <a:t>patrial</a:t>
            </a:r>
            <a:r>
              <a:rPr lang="en-US" altLang="zh-TW" dirty="0" smtClean="0"/>
              <a:t> CMU ARCTIC </a:t>
            </a:r>
          </a:p>
          <a:p>
            <a:pPr lvl="1"/>
            <a:r>
              <a:rPr lang="en-US" altLang="zh-TW" dirty="0" smtClean="0"/>
              <a:t>Training (VCC2018): 81 sentences * 12 speakers</a:t>
            </a:r>
          </a:p>
          <a:p>
            <a:pPr lvl="1"/>
            <a:r>
              <a:rPr lang="en-US" altLang="zh-TW" dirty="0" smtClean="0"/>
              <a:t>Training (ARCTIC): 1034 utterances * 2 speakers</a:t>
            </a:r>
          </a:p>
          <a:p>
            <a:pPr lvl="1"/>
            <a:r>
              <a:rPr lang="en-US" altLang="zh-TW" dirty="0" smtClean="0"/>
              <a:t>Testing (SPOKE set): 35 utterances / speaker</a:t>
            </a:r>
          </a:p>
          <a:p>
            <a:r>
              <a:rPr lang="en-US" altLang="zh-TW" dirty="0" smtClean="0"/>
              <a:t>Models</a:t>
            </a:r>
          </a:p>
          <a:p>
            <a:pPr lvl="1"/>
            <a:r>
              <a:rPr lang="en-US" altLang="zh-TW" dirty="0" err="1" smtClean="0"/>
              <a:t>QPNet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rQPNet</a:t>
            </a:r>
            <a:r>
              <a:rPr lang="en-US" altLang="zh-TW" dirty="0" smtClean="0"/>
              <a:t> with cont./ disc. </a:t>
            </a:r>
            <a:r>
              <a:rPr lang="en-US" altLang="zh-TW" i="1" dirty="0" smtClean="0"/>
              <a:t>E</a:t>
            </a:r>
            <a:r>
              <a:rPr lang="en-US" altLang="zh-TW" baseline="-25000" dirty="0" smtClean="0"/>
              <a:t>t</a:t>
            </a:r>
          </a:p>
          <a:p>
            <a:pPr lvl="1"/>
            <a:r>
              <a:rPr lang="en-US" altLang="zh-TW" dirty="0" err="1" smtClean="0"/>
              <a:t>WNf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WNc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Full </a:t>
            </a:r>
            <a:r>
              <a:rPr lang="en-US" altLang="zh-TW" dirty="0" err="1" smtClean="0"/>
              <a:t>QPNet</a:t>
            </a:r>
            <a:r>
              <a:rPr lang="en-US" altLang="zh-TW" dirty="0" smtClean="0"/>
              <a:t>/ </a:t>
            </a:r>
            <a:r>
              <a:rPr lang="en-US" altLang="zh-TW" dirty="0" err="1" smtClean="0"/>
              <a:t>rQPNet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WNf</a:t>
            </a:r>
            <a:r>
              <a:rPr lang="en-US" altLang="zh-TW" dirty="0" smtClean="0"/>
              <a:t> with 4 </a:t>
            </a:r>
            <a:r>
              <a:rPr lang="en-US" altLang="zh-TW" dirty="0" err="1" smtClean="0"/>
              <a:t>etra</a:t>
            </a:r>
            <a:r>
              <a:rPr lang="en-US" altLang="zh-TW" dirty="0" smtClean="0"/>
              <a:t> adaptive layers)</a:t>
            </a:r>
          </a:p>
          <a:p>
            <a:pPr lvl="1"/>
            <a:r>
              <a:rPr lang="en-US" altLang="zh-TW" dirty="0" smtClean="0"/>
              <a:t>WORLD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5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Model comparison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47851"/>
            <a:ext cx="7886700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32</a:t>
            </a:fld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612383"/>
              </p:ext>
            </p:extLst>
          </p:nvPr>
        </p:nvGraphicFramePr>
        <p:xfrm>
          <a:off x="339046" y="2252029"/>
          <a:ext cx="8465907" cy="3947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2867">
                  <a:extLst>
                    <a:ext uri="{9D8B030D-6E8A-4147-A177-3AD203B41FA5}">
                      <a16:colId xmlns:a16="http://schemas.microsoft.com/office/drawing/2014/main" val="3003696161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1512477987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3876747143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3438035472"/>
                    </a:ext>
                  </a:extLst>
                </a:gridCol>
                <a:gridCol w="1293260">
                  <a:extLst>
                    <a:ext uri="{9D8B030D-6E8A-4147-A177-3AD203B41FA5}">
                      <a16:colId xmlns:a16="http://schemas.microsoft.com/office/drawing/2014/main" val="2192369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Hyper-parameter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WNf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WNc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err="1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QPNet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Full </a:t>
                      </a:r>
                      <a:r>
                        <a:rPr lang="en-US" sz="2000" b="1" cap="none" baseline="0" dirty="0" err="1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QPNet</a:t>
                      </a:r>
                      <a:endParaRPr lang="en-US" sz="2000" b="1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019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fixed layer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948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fixed repeat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6967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adaptive layer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660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adaptive repeat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60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Constant </a:t>
                      </a:r>
                      <a:r>
                        <a:rPr lang="en-US" sz="2000" i="1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a</a:t>
                      </a:r>
                      <a:r>
                        <a:rPr lang="en-US" sz="2000" cap="none" baseline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737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Causal and dilated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512 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53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1×1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in residual block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512 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87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1×1 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CNN </a:t>
                      </a: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between skip-connection and </a:t>
                      </a:r>
                      <a:r>
                        <a:rPr lang="en-US" sz="2000" cap="none" baseline="0" dirty="0" err="1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softmax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256 channels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031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Number of parameters (×10</a:t>
                      </a:r>
                      <a:r>
                        <a:rPr lang="en-US" sz="2000" cap="none" baseline="3000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</a:t>
                      </a: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)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24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cap="none" baseline="0" dirty="0" smtClean="0"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50</a:t>
                      </a:r>
                      <a:endParaRPr lang="en-US" sz="2000" cap="none" baseline="0" dirty="0"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327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6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Experiments setting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Sampling rate: 22.05kHz</a:t>
            </a:r>
          </a:p>
          <a:p>
            <a:r>
              <a:rPr lang="en-US" altLang="zh-TW" dirty="0" smtClean="0"/>
              <a:t>Acoustic features (extracted using WORLD)</a:t>
            </a:r>
          </a:p>
          <a:p>
            <a:pPr lvl="1"/>
            <a:r>
              <a:rPr lang="en-US" altLang="zh-TW" dirty="0" smtClean="0"/>
              <a:t>34-dim </a:t>
            </a:r>
            <a:r>
              <a:rPr lang="en-US" altLang="zh-TW" dirty="0" err="1" smtClean="0"/>
              <a:t>mel-cepstral</a:t>
            </a:r>
            <a:r>
              <a:rPr lang="en-US" altLang="zh-TW" dirty="0" smtClean="0"/>
              <a:t> coefficients (</a:t>
            </a:r>
            <a:r>
              <a:rPr lang="en-US" altLang="zh-TW" dirty="0" err="1" smtClean="0"/>
              <a:t>mcep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2-dim coded aperiodic features</a:t>
            </a:r>
          </a:p>
          <a:p>
            <a:pPr lvl="1"/>
            <a:r>
              <a:rPr lang="en-US" altLang="zh-TW" dirty="0" smtClean="0"/>
              <a:t>1-dim interpolated continuous F0</a:t>
            </a:r>
          </a:p>
          <a:p>
            <a:pPr lvl="1"/>
            <a:r>
              <a:rPr lang="en-US" altLang="zh-TW" dirty="0" smtClean="0"/>
              <a:t>1-dim voice/</a:t>
            </a:r>
            <a:r>
              <a:rPr lang="en-US" altLang="zh-TW" dirty="0" err="1" smtClean="0"/>
              <a:t>unvoice</a:t>
            </a:r>
            <a:r>
              <a:rPr lang="en-US" altLang="zh-TW" dirty="0" smtClean="0"/>
              <a:t> binary flag</a:t>
            </a:r>
          </a:p>
          <a:p>
            <a:r>
              <a:rPr lang="en-US" altLang="zh-TW" dirty="0" smtClean="0"/>
              <a:t>Scaled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</a:p>
          <a:p>
            <a:pPr lvl="1"/>
            <a:r>
              <a:rPr lang="en-US" altLang="zh-TW" dirty="0" smtClean="0"/>
              <a:t>Ratio: unchanged, 1/2, 3/4, 5/4, 3/2, 2</a:t>
            </a:r>
          </a:p>
          <a:p>
            <a:r>
              <a:rPr lang="en-US" altLang="zh-TW" dirty="0" smtClean="0"/>
              <a:t>MCD, RMSE of log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, U/V detection error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7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Objective evaluation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6" y="1323561"/>
            <a:ext cx="7977883" cy="535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Subjective evaluation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MOS for speech quality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" y="2540044"/>
            <a:ext cx="9053513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Subjective evaluation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XAB preference test for pitch accuracy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2754170"/>
            <a:ext cx="81629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Effective receptive field length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WNf</a:t>
            </a:r>
            <a:r>
              <a:rPr lang="en-US" altLang="zh-TW" dirty="0" smtClean="0"/>
              <a:t> &gt; </a:t>
            </a:r>
            <a:r>
              <a:rPr lang="en-US" altLang="zh-TW" dirty="0" err="1" smtClean="0"/>
              <a:t>QPNet</a:t>
            </a:r>
            <a:r>
              <a:rPr lang="en-US" altLang="zh-TW" dirty="0" smtClean="0"/>
              <a:t>(male set) &gt; </a:t>
            </a:r>
            <a:r>
              <a:rPr lang="en-US" altLang="zh-TW" dirty="0" err="1" smtClean="0"/>
              <a:t>QPNet</a:t>
            </a:r>
            <a:r>
              <a:rPr lang="en-US" altLang="zh-TW" dirty="0" smtClean="0"/>
              <a:t>(female set) &gt; </a:t>
            </a:r>
            <a:r>
              <a:rPr lang="en-US" altLang="zh-TW" dirty="0" err="1" smtClean="0"/>
              <a:t>WNc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24" y="2358039"/>
            <a:ext cx="5244798" cy="39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8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Demo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Condition on </a:t>
            </a:r>
            <a:r>
              <a:rPr lang="en-US" altLang="zh-TW" b="1" dirty="0" smtClean="0">
                <a:solidFill>
                  <a:srgbClr val="C00000"/>
                </a:solidFill>
              </a:rPr>
              <a:t>unchanged </a:t>
            </a:r>
            <a:r>
              <a:rPr lang="en-US" altLang="zh-TW" b="1" i="1" dirty="0" smtClean="0">
                <a:solidFill>
                  <a:srgbClr val="C00000"/>
                </a:solidFill>
              </a:rPr>
              <a:t>F</a:t>
            </a:r>
            <a:r>
              <a:rPr lang="en-US" altLang="zh-TW" b="1" baseline="-25000" dirty="0" smtClean="0">
                <a:solidFill>
                  <a:srgbClr val="C00000"/>
                </a:solidFill>
              </a:rPr>
              <a:t>0</a:t>
            </a:r>
          </a:p>
          <a:p>
            <a:endParaRPr lang="en-US" altLang="zh-TW" baseline="-25000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38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80015"/>
              </p:ext>
            </p:extLst>
          </p:nvPr>
        </p:nvGraphicFramePr>
        <p:xfrm>
          <a:off x="1611330" y="2537432"/>
          <a:ext cx="6096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60567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60017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57163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Natural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8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WORLD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4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05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41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6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4993"/>
                  </a:ext>
                </a:extLst>
              </a:tr>
            </a:tbl>
          </a:graphicData>
        </a:graphic>
      </p:graphicFrame>
      <p:pic>
        <p:nvPicPr>
          <p:cNvPr id="7" name="3000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2935155"/>
            <a:ext cx="304800" cy="304800"/>
          </a:xfrm>
          <a:prstGeom prst="rect">
            <a:avLst/>
          </a:prstGeom>
        </p:spPr>
      </p:pic>
      <p:pic>
        <p:nvPicPr>
          <p:cNvPr id="8" name="3000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3307423"/>
            <a:ext cx="304800" cy="304800"/>
          </a:xfrm>
          <a:prstGeom prst="rect">
            <a:avLst/>
          </a:prstGeom>
        </p:spPr>
      </p:pic>
      <p:pic>
        <p:nvPicPr>
          <p:cNvPr id="9" name="3000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3690762"/>
            <a:ext cx="304800" cy="304800"/>
          </a:xfrm>
          <a:prstGeom prst="rect">
            <a:avLst/>
          </a:prstGeom>
        </p:spPr>
      </p:pic>
      <p:pic>
        <p:nvPicPr>
          <p:cNvPr id="10" name="3000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4053812"/>
            <a:ext cx="304800" cy="304800"/>
          </a:xfrm>
          <a:prstGeom prst="rect">
            <a:avLst/>
          </a:prstGeom>
        </p:spPr>
      </p:pic>
      <p:pic>
        <p:nvPicPr>
          <p:cNvPr id="11" name="30009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4416862"/>
            <a:ext cx="304800" cy="304800"/>
          </a:xfrm>
          <a:prstGeom prst="rect">
            <a:avLst/>
          </a:prstGeom>
        </p:spPr>
      </p:pic>
      <p:pic>
        <p:nvPicPr>
          <p:cNvPr id="12" name="30009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4807396"/>
            <a:ext cx="304800" cy="304800"/>
          </a:xfrm>
          <a:prstGeom prst="rect">
            <a:avLst/>
          </a:prstGeom>
        </p:spPr>
      </p:pic>
      <p:pic>
        <p:nvPicPr>
          <p:cNvPr id="13" name="3000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5169336"/>
            <a:ext cx="304800" cy="304800"/>
          </a:xfrm>
          <a:prstGeom prst="rect">
            <a:avLst/>
          </a:prstGeom>
        </p:spPr>
      </p:pic>
      <p:pic>
        <p:nvPicPr>
          <p:cNvPr id="14" name="30009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4506930" y="5531276"/>
            <a:ext cx="304800" cy="304800"/>
          </a:xfrm>
          <a:prstGeom prst="rect">
            <a:avLst/>
          </a:prstGeom>
        </p:spPr>
      </p:pic>
      <p:pic>
        <p:nvPicPr>
          <p:cNvPr id="16" name="30002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3307423"/>
            <a:ext cx="304800" cy="304800"/>
          </a:xfrm>
          <a:prstGeom prst="rect">
            <a:avLst/>
          </a:prstGeom>
        </p:spPr>
      </p:pic>
      <p:pic>
        <p:nvPicPr>
          <p:cNvPr id="17" name="3000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3690762"/>
            <a:ext cx="304800" cy="304800"/>
          </a:xfrm>
          <a:prstGeom prst="rect">
            <a:avLst/>
          </a:prstGeom>
        </p:spPr>
      </p:pic>
      <p:pic>
        <p:nvPicPr>
          <p:cNvPr id="18" name="3000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3748" y="4057009"/>
            <a:ext cx="304800" cy="304800"/>
          </a:xfrm>
          <a:prstGeom prst="rect">
            <a:avLst/>
          </a:prstGeom>
        </p:spPr>
      </p:pic>
      <p:pic>
        <p:nvPicPr>
          <p:cNvPr id="19" name="30002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4433530"/>
            <a:ext cx="304800" cy="304800"/>
          </a:xfrm>
          <a:prstGeom prst="rect">
            <a:avLst/>
          </a:prstGeom>
        </p:spPr>
      </p:pic>
      <p:pic>
        <p:nvPicPr>
          <p:cNvPr id="21" name="30002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4797070"/>
            <a:ext cx="304800" cy="304800"/>
          </a:xfrm>
          <a:prstGeom prst="rect">
            <a:avLst/>
          </a:prstGeom>
        </p:spPr>
      </p:pic>
      <p:pic>
        <p:nvPicPr>
          <p:cNvPr id="22" name="30002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5173525"/>
            <a:ext cx="304800" cy="304800"/>
          </a:xfrm>
          <a:prstGeom prst="rect">
            <a:avLst/>
          </a:prstGeom>
        </p:spPr>
      </p:pic>
      <p:pic>
        <p:nvPicPr>
          <p:cNvPr id="23" name="30002">
            <a:hlinkClick r:id="" action="ppaction://media"/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5531276"/>
            <a:ext cx="304800" cy="304800"/>
          </a:xfrm>
          <a:prstGeom prst="rect">
            <a:avLst/>
          </a:prstGeom>
        </p:spPr>
      </p:pic>
      <p:pic>
        <p:nvPicPr>
          <p:cNvPr id="24" name="30002">
            <a:hlinkClick r:id="" action="ppaction://media"/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6572036" y="29420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6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6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69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78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78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7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7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78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78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78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278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Characteristics of speech signal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Very </a:t>
            </a:r>
            <a:r>
              <a:rPr lang="en-US" altLang="zh-TW" b="1" dirty="0" smtClean="0">
                <a:solidFill>
                  <a:srgbClr val="C00000"/>
                </a:solidFill>
              </a:rPr>
              <a:t>high</a:t>
            </a:r>
            <a:r>
              <a:rPr lang="en-US" altLang="zh-TW" b="1" dirty="0" smtClean="0"/>
              <a:t> temporal resolution </a:t>
            </a:r>
          </a:p>
          <a:p>
            <a:pPr lvl="1"/>
            <a:r>
              <a:rPr lang="en-US" altLang="zh-TW" dirty="0" smtClean="0"/>
              <a:t>Sampling rate (f</a:t>
            </a:r>
            <a:r>
              <a:rPr lang="en-US" altLang="zh-TW" baseline="-25000" dirty="0" smtClean="0"/>
              <a:t>s</a:t>
            </a:r>
            <a:r>
              <a:rPr lang="en-US" altLang="zh-TW" dirty="0" smtClean="0"/>
              <a:t>) of telephone speech: 8 kHz</a:t>
            </a:r>
          </a:p>
          <a:p>
            <a:pPr lvl="1"/>
            <a:r>
              <a:rPr lang="en-US" altLang="zh-TW" dirty="0"/>
              <a:t>f</a:t>
            </a:r>
            <a:r>
              <a:rPr lang="en-US" altLang="zh-TW" baseline="-25000" dirty="0"/>
              <a:t>s</a:t>
            </a:r>
            <a:r>
              <a:rPr lang="en-US" altLang="zh-TW" dirty="0" smtClean="0"/>
              <a:t> of audio CDs: 44.1 kHz </a:t>
            </a:r>
            <a:r>
              <a:rPr lang="en-US" altLang="zh-TW" dirty="0"/>
              <a:t>(</a:t>
            </a:r>
            <a:r>
              <a:rPr lang="en-US" altLang="zh-TW" dirty="0" smtClean="0"/>
              <a:t>human audible freq. &lt;=20 kHz)</a:t>
            </a:r>
          </a:p>
          <a:p>
            <a:r>
              <a:rPr lang="en-US" altLang="zh-TW" dirty="0" smtClean="0"/>
              <a:t>Very </a:t>
            </a:r>
            <a:r>
              <a:rPr lang="en-US" altLang="zh-TW" b="1" dirty="0" smtClean="0">
                <a:solidFill>
                  <a:srgbClr val="C00000"/>
                </a:solidFill>
              </a:rPr>
              <a:t>long-term</a:t>
            </a:r>
            <a:r>
              <a:rPr lang="en-US" altLang="zh-TW" b="1" dirty="0" smtClean="0"/>
              <a:t> dependency</a:t>
            </a:r>
          </a:p>
          <a:p>
            <a:pPr lvl="1"/>
            <a:r>
              <a:rPr lang="en-US" altLang="zh-TW" dirty="0" smtClean="0"/>
              <a:t>More than </a:t>
            </a:r>
            <a:r>
              <a:rPr lang="en-US" altLang="zh-TW" b="1" dirty="0" smtClean="0"/>
              <a:t>8000 sample points </a:t>
            </a:r>
            <a:r>
              <a:rPr lang="en-US" altLang="zh-TW" dirty="0" smtClean="0"/>
              <a:t>in one sec.</a:t>
            </a:r>
          </a:p>
          <a:p>
            <a:pPr lvl="1"/>
            <a:r>
              <a:rPr lang="en-US" altLang="zh-TW" dirty="0" smtClean="0"/>
              <a:t>About  </a:t>
            </a:r>
            <a:r>
              <a:rPr lang="en-US" altLang="zh-TW" b="1" dirty="0" smtClean="0"/>
              <a:t>3 Chinese characters / English words </a:t>
            </a:r>
            <a:r>
              <a:rPr lang="en-US" altLang="zh-TW" dirty="0" smtClean="0"/>
              <a:t>in one sec.</a:t>
            </a:r>
          </a:p>
          <a:p>
            <a:r>
              <a:rPr lang="en-US" altLang="zh-TW" b="1" dirty="0"/>
              <a:t>Directly modeling </a:t>
            </a:r>
            <a:r>
              <a:rPr lang="en-US" altLang="zh-TW" dirty="0"/>
              <a:t>speech waveform is </a:t>
            </a:r>
            <a:r>
              <a:rPr lang="en-US" altLang="zh-TW" b="1" dirty="0">
                <a:solidFill>
                  <a:srgbClr val="C00000"/>
                </a:solidFill>
              </a:rPr>
              <a:t>challenging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08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Demo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Condition on </a:t>
            </a:r>
            <a:r>
              <a:rPr lang="en-US" altLang="zh-TW" b="1" dirty="0">
                <a:solidFill>
                  <a:srgbClr val="C00000"/>
                </a:solidFill>
              </a:rPr>
              <a:t>1/2 </a:t>
            </a:r>
            <a:r>
              <a:rPr lang="en-US" altLang="zh-TW" b="1" i="1" dirty="0" smtClean="0">
                <a:solidFill>
                  <a:srgbClr val="C00000"/>
                </a:solidFill>
              </a:rPr>
              <a:t>F</a:t>
            </a:r>
            <a:r>
              <a:rPr lang="en-US" altLang="zh-TW" b="1" baseline="-25000" dirty="0" smtClean="0">
                <a:solidFill>
                  <a:srgbClr val="C00000"/>
                </a:solidFill>
              </a:rPr>
              <a:t>0</a:t>
            </a:r>
          </a:p>
          <a:p>
            <a:endParaRPr lang="en-US" altLang="zh-TW" baseline="-25000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39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92030"/>
              </p:ext>
            </p:extLst>
          </p:nvPr>
        </p:nvGraphicFramePr>
        <p:xfrm>
          <a:off x="1611330" y="2537432"/>
          <a:ext cx="6096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60567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60017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57163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Natural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8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WORLD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4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05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41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6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4993"/>
                  </a:ext>
                </a:extLst>
              </a:tr>
            </a:tbl>
          </a:graphicData>
        </a:graphic>
      </p:graphicFrame>
      <p:pic>
        <p:nvPicPr>
          <p:cNvPr id="4" name="3000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3317697"/>
            <a:ext cx="304800" cy="304800"/>
          </a:xfrm>
          <a:prstGeom prst="rect">
            <a:avLst/>
          </a:prstGeom>
        </p:spPr>
      </p:pic>
      <p:pic>
        <p:nvPicPr>
          <p:cNvPr id="7" name="3000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3696494"/>
            <a:ext cx="304800" cy="304800"/>
          </a:xfrm>
          <a:prstGeom prst="rect">
            <a:avLst/>
          </a:prstGeom>
        </p:spPr>
      </p:pic>
      <p:pic>
        <p:nvPicPr>
          <p:cNvPr id="8" name="3000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4071191"/>
            <a:ext cx="304800" cy="304800"/>
          </a:xfrm>
          <a:prstGeom prst="rect">
            <a:avLst/>
          </a:prstGeom>
        </p:spPr>
      </p:pic>
      <p:pic>
        <p:nvPicPr>
          <p:cNvPr id="9" name="3000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4445994"/>
            <a:ext cx="304800" cy="304800"/>
          </a:xfrm>
          <a:prstGeom prst="rect">
            <a:avLst/>
          </a:prstGeom>
        </p:spPr>
      </p:pic>
      <p:pic>
        <p:nvPicPr>
          <p:cNvPr id="10" name="30009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4820797"/>
            <a:ext cx="304800" cy="304800"/>
          </a:xfrm>
          <a:prstGeom prst="rect">
            <a:avLst/>
          </a:prstGeom>
        </p:spPr>
      </p:pic>
      <p:pic>
        <p:nvPicPr>
          <p:cNvPr id="11" name="30009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5195600"/>
            <a:ext cx="304800" cy="304800"/>
          </a:xfrm>
          <a:prstGeom prst="rect">
            <a:avLst/>
          </a:prstGeom>
        </p:spPr>
      </p:pic>
      <p:pic>
        <p:nvPicPr>
          <p:cNvPr id="12" name="3000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5535296"/>
            <a:ext cx="304800" cy="304800"/>
          </a:xfrm>
          <a:prstGeom prst="rect">
            <a:avLst/>
          </a:prstGeom>
        </p:spPr>
      </p:pic>
      <p:pic>
        <p:nvPicPr>
          <p:cNvPr id="13" name="3000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3317697"/>
            <a:ext cx="304800" cy="304800"/>
          </a:xfrm>
          <a:prstGeom prst="rect">
            <a:avLst/>
          </a:prstGeom>
        </p:spPr>
      </p:pic>
      <p:pic>
        <p:nvPicPr>
          <p:cNvPr id="14" name="30002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3696494"/>
            <a:ext cx="304800" cy="304800"/>
          </a:xfrm>
          <a:prstGeom prst="rect">
            <a:avLst/>
          </a:prstGeom>
        </p:spPr>
      </p:pic>
      <p:pic>
        <p:nvPicPr>
          <p:cNvPr id="15" name="3000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4053812"/>
            <a:ext cx="304800" cy="304800"/>
          </a:xfrm>
          <a:prstGeom prst="rect">
            <a:avLst/>
          </a:prstGeom>
        </p:spPr>
      </p:pic>
      <p:pic>
        <p:nvPicPr>
          <p:cNvPr id="16" name="3000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4446004"/>
            <a:ext cx="304800" cy="304800"/>
          </a:xfrm>
          <a:prstGeom prst="rect">
            <a:avLst/>
          </a:prstGeom>
        </p:spPr>
      </p:pic>
      <p:pic>
        <p:nvPicPr>
          <p:cNvPr id="17" name="30002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4820797"/>
            <a:ext cx="304800" cy="304800"/>
          </a:xfrm>
          <a:prstGeom prst="rect">
            <a:avLst/>
          </a:prstGeom>
        </p:spPr>
      </p:pic>
      <p:pic>
        <p:nvPicPr>
          <p:cNvPr id="18" name="30002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5152585"/>
            <a:ext cx="304800" cy="304800"/>
          </a:xfrm>
          <a:prstGeom prst="rect">
            <a:avLst/>
          </a:prstGeom>
        </p:spPr>
      </p:pic>
      <p:pic>
        <p:nvPicPr>
          <p:cNvPr id="19" name="30002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41214" y="55352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0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6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6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7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7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78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7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78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7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7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Demo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Condition on </a:t>
            </a:r>
            <a:r>
              <a:rPr lang="en-US" altLang="zh-TW" b="1" dirty="0" smtClean="0">
                <a:solidFill>
                  <a:srgbClr val="C00000"/>
                </a:solidFill>
              </a:rPr>
              <a:t>3/2 </a:t>
            </a:r>
            <a:r>
              <a:rPr lang="en-US" altLang="zh-TW" b="1" i="1" dirty="0" smtClean="0">
                <a:solidFill>
                  <a:srgbClr val="C00000"/>
                </a:solidFill>
              </a:rPr>
              <a:t>F</a:t>
            </a:r>
            <a:r>
              <a:rPr lang="en-US" altLang="zh-TW" b="1" baseline="-25000" dirty="0" smtClean="0">
                <a:solidFill>
                  <a:srgbClr val="C00000"/>
                </a:solidFill>
              </a:rPr>
              <a:t>0</a:t>
            </a:r>
          </a:p>
          <a:p>
            <a:endParaRPr lang="en-US" altLang="zh-TW" baseline="-25000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40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11330" y="2537432"/>
          <a:ext cx="6096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60567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60017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57163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Natural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8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WORLD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4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WNf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05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WNc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41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6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Full </a:t>
                      </a:r>
                      <a:r>
                        <a:rPr lang="en-US" b="0" dirty="0" err="1" smtClean="0"/>
                        <a:t>rQPNet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4993"/>
                  </a:ext>
                </a:extLst>
              </a:tr>
            </a:tbl>
          </a:graphicData>
        </a:graphic>
      </p:graphicFrame>
      <p:pic>
        <p:nvPicPr>
          <p:cNvPr id="4" name="3000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6930" y="3307422"/>
            <a:ext cx="304800" cy="304800"/>
          </a:xfrm>
          <a:prstGeom prst="rect">
            <a:avLst/>
          </a:prstGeom>
        </p:spPr>
      </p:pic>
      <p:pic>
        <p:nvPicPr>
          <p:cNvPr id="7" name="3000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3505" y="3696494"/>
            <a:ext cx="304800" cy="304800"/>
          </a:xfrm>
          <a:prstGeom prst="rect">
            <a:avLst/>
          </a:prstGeom>
        </p:spPr>
      </p:pic>
      <p:pic>
        <p:nvPicPr>
          <p:cNvPr id="8" name="3000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10354" y="4053812"/>
            <a:ext cx="304800" cy="304800"/>
          </a:xfrm>
          <a:prstGeom prst="rect">
            <a:avLst/>
          </a:prstGeom>
        </p:spPr>
      </p:pic>
      <p:pic>
        <p:nvPicPr>
          <p:cNvPr id="9" name="3000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3505" y="4442884"/>
            <a:ext cx="304800" cy="304800"/>
          </a:xfrm>
          <a:prstGeom prst="rect">
            <a:avLst/>
          </a:prstGeom>
        </p:spPr>
      </p:pic>
      <p:pic>
        <p:nvPicPr>
          <p:cNvPr id="10" name="30009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3505" y="4812002"/>
            <a:ext cx="304800" cy="304800"/>
          </a:xfrm>
          <a:prstGeom prst="rect">
            <a:avLst/>
          </a:prstGeom>
        </p:spPr>
      </p:pic>
      <p:pic>
        <p:nvPicPr>
          <p:cNvPr id="11" name="30009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10354" y="5169760"/>
            <a:ext cx="304800" cy="304800"/>
          </a:xfrm>
          <a:prstGeom prst="rect">
            <a:avLst/>
          </a:prstGeom>
        </p:spPr>
      </p:pic>
      <p:pic>
        <p:nvPicPr>
          <p:cNvPr id="12" name="30009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505217" y="5558832"/>
            <a:ext cx="304800" cy="304800"/>
          </a:xfrm>
          <a:prstGeom prst="rect">
            <a:avLst/>
          </a:prstGeom>
        </p:spPr>
      </p:pic>
      <p:pic>
        <p:nvPicPr>
          <p:cNvPr id="13" name="3000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3307422"/>
            <a:ext cx="304800" cy="304800"/>
          </a:xfrm>
          <a:prstGeom prst="rect">
            <a:avLst/>
          </a:prstGeom>
        </p:spPr>
      </p:pic>
      <p:pic>
        <p:nvPicPr>
          <p:cNvPr id="14" name="30002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3696494"/>
            <a:ext cx="304800" cy="304800"/>
          </a:xfrm>
          <a:prstGeom prst="rect">
            <a:avLst/>
          </a:prstGeom>
        </p:spPr>
      </p:pic>
      <p:pic>
        <p:nvPicPr>
          <p:cNvPr id="15" name="3000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4053812"/>
            <a:ext cx="304800" cy="304800"/>
          </a:xfrm>
          <a:prstGeom prst="rect">
            <a:avLst/>
          </a:prstGeom>
        </p:spPr>
      </p:pic>
      <p:pic>
        <p:nvPicPr>
          <p:cNvPr id="16" name="30002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4442884"/>
            <a:ext cx="304800" cy="304800"/>
          </a:xfrm>
          <a:prstGeom prst="rect">
            <a:avLst/>
          </a:prstGeom>
        </p:spPr>
      </p:pic>
      <p:pic>
        <p:nvPicPr>
          <p:cNvPr id="17" name="30002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4795505"/>
            <a:ext cx="304800" cy="304800"/>
          </a:xfrm>
          <a:prstGeom prst="rect">
            <a:avLst/>
          </a:prstGeom>
        </p:spPr>
      </p:pic>
      <p:pic>
        <p:nvPicPr>
          <p:cNvPr id="18" name="30002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5182848"/>
            <a:ext cx="304800" cy="304800"/>
          </a:xfrm>
          <a:prstGeom prst="rect">
            <a:avLst/>
          </a:prstGeom>
        </p:spPr>
      </p:pic>
      <p:pic>
        <p:nvPicPr>
          <p:cNvPr id="19" name="30002">
            <a:hlinkClick r:id="" action="ppaction://media"/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551488" y="555203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9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6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6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6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7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78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78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7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78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7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278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Conclusion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PDCNN efficiently extends the effective receptive filed and reduces the network size requirement.</a:t>
            </a:r>
          </a:p>
          <a:p>
            <a:r>
              <a:rPr lang="en-US" altLang="zh-TW" dirty="0" smtClean="0"/>
              <a:t>Cascaded structure simultaneously models long- and short-term correlation well.</a:t>
            </a:r>
          </a:p>
          <a:p>
            <a:r>
              <a:rPr lang="en-US" altLang="zh-TW" dirty="0"/>
              <a:t>Pitch controllability</a:t>
            </a:r>
          </a:p>
          <a:p>
            <a:pPr lvl="1"/>
            <a:r>
              <a:rPr lang="en-US" altLang="zh-TW" dirty="0" err="1"/>
              <a:t>QPNet</a:t>
            </a:r>
            <a:r>
              <a:rPr lang="en-US" altLang="zh-TW" dirty="0"/>
              <a:t> significantly outperforms </a:t>
            </a:r>
            <a:r>
              <a:rPr lang="en-US" altLang="zh-TW" dirty="0" err="1"/>
              <a:t>WNf</a:t>
            </a:r>
            <a:r>
              <a:rPr lang="en-US" altLang="zh-TW" dirty="0"/>
              <a:t> and </a:t>
            </a:r>
            <a:r>
              <a:rPr lang="en-US" altLang="zh-TW" dirty="0" err="1" smtClean="0"/>
              <a:t>WNc</a:t>
            </a:r>
            <a:endParaRPr lang="en-US" altLang="zh-TW" dirty="0" smtClean="0"/>
          </a:p>
          <a:p>
            <a:r>
              <a:rPr lang="en-US" altLang="zh-TW" dirty="0" smtClean="0"/>
              <a:t>Speech quality</a:t>
            </a:r>
          </a:p>
          <a:p>
            <a:pPr lvl="1"/>
            <a:r>
              <a:rPr lang="en-US" altLang="zh-TW" dirty="0" err="1" smtClean="0"/>
              <a:t>QPNet</a:t>
            </a:r>
            <a:r>
              <a:rPr lang="en-US" altLang="zh-TW" dirty="0" smtClean="0"/>
              <a:t> outperforms same-sized WN (</a:t>
            </a:r>
            <a:r>
              <a:rPr lang="en-US" altLang="zh-TW" dirty="0" err="1" smtClean="0"/>
              <a:t>WNc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err="1" smtClean="0"/>
              <a:t>QPNet</a:t>
            </a:r>
            <a:r>
              <a:rPr lang="en-US" altLang="zh-TW" dirty="0" smtClean="0"/>
              <a:t> is comparable with double-sized WN (</a:t>
            </a:r>
            <a:r>
              <a:rPr lang="en-US" altLang="zh-TW" dirty="0" err="1" smtClean="0"/>
              <a:t>WNf</a:t>
            </a:r>
            <a:r>
              <a:rPr lang="en-US" altLang="zh-TW" dirty="0" smtClean="0"/>
              <a:t>)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0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1794" y="1872325"/>
            <a:ext cx="7886700" cy="2813265"/>
          </a:xfrm>
        </p:spPr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Thank you for your attention !</a:t>
            </a:r>
            <a:br>
              <a:rPr lang="en-US" altLang="zh-TW" b="1" dirty="0" smtClean="0">
                <a:latin typeface="+mn-lt"/>
              </a:rPr>
            </a:br>
            <a:r>
              <a:rPr lang="en-US" altLang="zh-TW" b="1" dirty="0" smtClean="0">
                <a:latin typeface="+mn-lt"/>
              </a:rPr>
              <a:t/>
            </a:r>
            <a:br>
              <a:rPr lang="en-US" altLang="zh-TW" b="1" dirty="0" smtClean="0">
                <a:latin typeface="+mn-lt"/>
              </a:rPr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://bigpon.github.io/QuasiPeriodicWaveNet_demo/</a:t>
            </a:r>
            <a:endParaRPr lang="zh-TW" altLang="en-US" sz="2400" dirty="0">
              <a:latin typeface="+mn-l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6" name="Picture 2" descr="https://upload.wikimedia.org/wikipedia/en/0/0e/Logo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46" y="5288271"/>
            <a:ext cx="1344120" cy="9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036" y="4287850"/>
            <a:ext cx="1802215" cy="18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solidFill>
                  <a:prstClr val="black"/>
                </a:solidFill>
                <a:latin typeface="Calibri" panose="020F0502020204030204"/>
              </a:rPr>
              <a:t>Quasi-periodic signal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Voiced</a:t>
            </a:r>
            <a:r>
              <a:rPr lang="en-US" altLang="zh-TW" dirty="0" smtClean="0"/>
              <a:t> speech (</a:t>
            </a:r>
            <a:r>
              <a:rPr lang="zh-TW" altLang="en-US" dirty="0" smtClean="0"/>
              <a:t>濁音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V</a:t>
            </a:r>
            <a:r>
              <a:rPr lang="en-US" altLang="zh-TW" dirty="0" smtClean="0"/>
              <a:t>ocal cords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聲帶</a:t>
            </a:r>
            <a:r>
              <a:rPr lang="en-US" altLang="zh-TW" dirty="0" smtClean="0"/>
              <a:t>) vibrate</a:t>
            </a:r>
          </a:p>
          <a:p>
            <a:pPr lvl="1"/>
            <a:r>
              <a:rPr lang="en-US" altLang="zh-TW" dirty="0" smtClean="0"/>
              <a:t>Fundamental frequency (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) and harmonics</a:t>
            </a:r>
          </a:p>
          <a:p>
            <a:pPr lvl="1"/>
            <a:r>
              <a:rPr lang="en-US" altLang="zh-TW" b="1" dirty="0">
                <a:solidFill>
                  <a:srgbClr val="C00000"/>
                </a:solidFill>
              </a:rPr>
              <a:t>Periodic</a:t>
            </a:r>
            <a:r>
              <a:rPr lang="en-US" altLang="zh-TW" dirty="0"/>
              <a:t> </a:t>
            </a:r>
            <a:r>
              <a:rPr lang="en-US" altLang="zh-TW" dirty="0" smtClean="0"/>
              <a:t>signal</a:t>
            </a:r>
          </a:p>
          <a:p>
            <a:pPr lvl="1"/>
            <a:r>
              <a:rPr lang="en-US" altLang="zh-TW" dirty="0" smtClean="0"/>
              <a:t>Vowel(</a:t>
            </a:r>
            <a:r>
              <a:rPr lang="zh-TW" altLang="en-US" dirty="0" smtClean="0"/>
              <a:t>母音</a:t>
            </a:r>
            <a:r>
              <a:rPr lang="en-US" altLang="zh-TW" dirty="0" smtClean="0"/>
              <a:t>), voiced consonant(</a:t>
            </a:r>
            <a:r>
              <a:rPr lang="zh-TW" altLang="en-US" dirty="0" smtClean="0"/>
              <a:t>有聲子音</a:t>
            </a:r>
            <a:r>
              <a:rPr lang="en-US" altLang="zh-TW" dirty="0" smtClean="0"/>
              <a:t>)</a:t>
            </a:r>
          </a:p>
          <a:p>
            <a:r>
              <a:rPr lang="en-US" altLang="zh-TW" b="1" dirty="0" smtClean="0"/>
              <a:t>Unvoiced</a:t>
            </a:r>
            <a:r>
              <a:rPr lang="en-US" altLang="zh-TW" dirty="0" smtClean="0"/>
              <a:t> speech (</a:t>
            </a:r>
            <a:r>
              <a:rPr lang="zh-TW" altLang="en-US" dirty="0" smtClean="0"/>
              <a:t>清音</a:t>
            </a:r>
            <a:r>
              <a:rPr lang="en-US" altLang="zh-TW" dirty="0" smtClean="0"/>
              <a:t>):</a:t>
            </a:r>
          </a:p>
          <a:p>
            <a:pPr lvl="1"/>
            <a:r>
              <a:rPr lang="en-US" altLang="zh-TW" dirty="0" smtClean="0"/>
              <a:t>Vocal </a:t>
            </a:r>
            <a:r>
              <a:rPr lang="en-US" altLang="zh-TW" dirty="0"/>
              <a:t>cords</a:t>
            </a:r>
            <a:r>
              <a:rPr lang="zh-TW" altLang="en-US" dirty="0"/>
              <a:t> </a:t>
            </a:r>
            <a:r>
              <a:rPr lang="en-US" altLang="zh-TW" dirty="0" smtClean="0"/>
              <a:t>no vibration</a:t>
            </a:r>
            <a:endParaRPr lang="en-US" altLang="zh-TW" dirty="0"/>
          </a:p>
          <a:p>
            <a:pPr lvl="1"/>
            <a:r>
              <a:rPr lang="en-US" altLang="zh-TW" b="1" dirty="0" smtClean="0">
                <a:solidFill>
                  <a:srgbClr val="C00000"/>
                </a:solidFill>
              </a:rPr>
              <a:t>Non-periodic</a:t>
            </a:r>
            <a:r>
              <a:rPr lang="en-US" altLang="zh-TW" dirty="0" smtClean="0"/>
              <a:t> signal</a:t>
            </a:r>
          </a:p>
          <a:p>
            <a:pPr lvl="1"/>
            <a:r>
              <a:rPr lang="en-US" altLang="zh-TW" dirty="0" smtClean="0"/>
              <a:t>Unvoiced consonant(</a:t>
            </a:r>
            <a:r>
              <a:rPr lang="zh-TW" altLang="en-US" dirty="0" smtClean="0"/>
              <a:t>無聲</a:t>
            </a:r>
            <a:r>
              <a:rPr lang="zh-TW" altLang="en-US" dirty="0"/>
              <a:t>子音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4061834"/>
            <a:ext cx="3531229" cy="22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latin typeface="+mn-lt"/>
              </a:rPr>
              <a:t>Conventional speech </a:t>
            </a:r>
            <a:r>
              <a:rPr lang="en-US" altLang="zh-TW" b="1" dirty="0" smtClean="0">
                <a:latin typeface="+mn-lt"/>
              </a:rPr>
              <a:t>synthesis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Vocoder: voice coder</a:t>
            </a:r>
          </a:p>
          <a:p>
            <a:r>
              <a:rPr lang="en-US" altLang="zh-TW" b="1" dirty="0" smtClean="0">
                <a:solidFill>
                  <a:schemeClr val="accent2">
                    <a:lumMod val="50000"/>
                  </a:schemeClr>
                </a:solidFill>
              </a:rPr>
              <a:t>Encoder (analyzer)</a:t>
            </a:r>
          </a:p>
          <a:p>
            <a:pPr lvl="1"/>
            <a:r>
              <a:rPr lang="en-US" altLang="zh-TW" b="1" dirty="0" smtClean="0"/>
              <a:t>decomposing</a:t>
            </a:r>
            <a:r>
              <a:rPr lang="en-US" altLang="zh-TW" dirty="0" smtClean="0"/>
              <a:t> speech into acoustic features</a:t>
            </a:r>
          </a:p>
          <a:p>
            <a:r>
              <a:rPr lang="en-US" altLang="zh-TW" b="1" dirty="0" smtClean="0">
                <a:solidFill>
                  <a:srgbClr val="002060"/>
                </a:solidFill>
              </a:rPr>
              <a:t>Decoder (synthesizer)</a:t>
            </a:r>
          </a:p>
          <a:p>
            <a:pPr lvl="1"/>
            <a:r>
              <a:rPr lang="en-US" altLang="zh-TW" b="1" dirty="0" smtClean="0"/>
              <a:t>synthesizing</a:t>
            </a:r>
            <a:r>
              <a:rPr lang="en-US" altLang="zh-TW" dirty="0" smtClean="0"/>
              <a:t> speech from acoustic features</a:t>
            </a:r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57" y="4062402"/>
            <a:ext cx="7260485" cy="24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Speech model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Source-filter model</a:t>
            </a:r>
            <a:r>
              <a:rPr lang="en-US" altLang="zh-TW" dirty="0"/>
              <a:t> </a:t>
            </a:r>
            <a:r>
              <a:rPr lang="en-US" altLang="zh-TW" sz="1800" dirty="0" smtClean="0"/>
              <a:t>[R. </a:t>
            </a:r>
            <a:r>
              <a:rPr lang="en-US" altLang="zh-TW" sz="1800" dirty="0" err="1" smtClean="0"/>
              <a:t>McAulay</a:t>
            </a:r>
            <a:r>
              <a:rPr lang="en-US" altLang="zh-TW" sz="1800" dirty="0" smtClean="0"/>
              <a:t>+, 1986]</a:t>
            </a:r>
            <a:r>
              <a:rPr lang="en-US" altLang="zh-TW" sz="2000" dirty="0" smtClean="0"/>
              <a:t> 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Mixed excitation</a:t>
            </a:r>
          </a:p>
          <a:p>
            <a:pPr lvl="1"/>
            <a:r>
              <a:rPr lang="en-US" altLang="zh-TW" b="1" dirty="0" smtClean="0"/>
              <a:t>Voiced</a:t>
            </a:r>
            <a:r>
              <a:rPr lang="en-US" altLang="zh-TW" dirty="0" smtClean="0"/>
              <a:t> excitation: “periodic pulse train (based on </a:t>
            </a:r>
            <a:r>
              <a:rPr lang="en-US" altLang="zh-TW" i="1" dirty="0" smtClean="0"/>
              <a:t>F</a:t>
            </a:r>
            <a:r>
              <a:rPr lang="en-US" altLang="zh-TW" baseline="-25000" dirty="0" smtClean="0"/>
              <a:t>0</a:t>
            </a:r>
            <a:r>
              <a:rPr lang="en-US" altLang="zh-TW" dirty="0" smtClean="0"/>
              <a:t>)” mixed with “white noise”</a:t>
            </a:r>
          </a:p>
          <a:p>
            <a:pPr lvl="1"/>
            <a:r>
              <a:rPr lang="en-US" altLang="zh-TW" b="1" dirty="0" smtClean="0"/>
              <a:t>Aperiodicity</a:t>
            </a:r>
            <a:r>
              <a:rPr lang="en-US" altLang="zh-TW" dirty="0" smtClean="0"/>
              <a:t>: the </a:t>
            </a:r>
            <a:r>
              <a:rPr lang="en-US" altLang="zh-TW" b="1" dirty="0" smtClean="0">
                <a:solidFill>
                  <a:srgbClr val="C00000"/>
                </a:solidFill>
              </a:rPr>
              <a:t>ratio</a:t>
            </a:r>
            <a:r>
              <a:rPr lang="en-US" altLang="zh-TW" dirty="0" smtClean="0"/>
              <a:t> of pulse train and white noise</a:t>
            </a:r>
          </a:p>
          <a:p>
            <a:pPr lvl="1"/>
            <a:r>
              <a:rPr lang="en-US" altLang="zh-TW" b="1" dirty="0" smtClean="0"/>
              <a:t>Unvoiced</a:t>
            </a:r>
            <a:r>
              <a:rPr lang="en-US" altLang="zh-TW" dirty="0" smtClean="0"/>
              <a:t> excitation: “white noise”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95" y="2266968"/>
            <a:ext cx="4910609" cy="15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Mixed excitation vocoder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STRAIGHT </a:t>
            </a:r>
            <a:r>
              <a:rPr lang="en-US" altLang="zh-TW" sz="1800" dirty="0"/>
              <a:t>[H. Kawahara+, 1999</a:t>
            </a:r>
            <a:r>
              <a:rPr lang="en-US" altLang="zh-TW" sz="1800" dirty="0" smtClean="0"/>
              <a:t>]</a:t>
            </a:r>
            <a:r>
              <a:rPr lang="en-US" altLang="zh-TW" dirty="0" smtClean="0"/>
              <a:t>&amp;</a:t>
            </a:r>
            <a:r>
              <a:rPr lang="en-US" altLang="zh-TW" sz="1800" dirty="0" smtClean="0"/>
              <a:t> </a:t>
            </a:r>
            <a:r>
              <a:rPr lang="en-US" altLang="zh-TW" dirty="0"/>
              <a:t>WORLD </a:t>
            </a:r>
            <a:r>
              <a:rPr lang="en-US" altLang="zh-TW" sz="1800" dirty="0"/>
              <a:t>[M. </a:t>
            </a:r>
            <a:r>
              <a:rPr lang="en-US" altLang="zh-TW" sz="1800" dirty="0" err="1"/>
              <a:t>Morise</a:t>
            </a:r>
            <a:r>
              <a:rPr lang="en-US" altLang="zh-TW" sz="1800" dirty="0"/>
              <a:t>+, 2016</a:t>
            </a:r>
            <a:r>
              <a:rPr lang="en-US" altLang="zh-TW" sz="1800" dirty="0" smtClean="0"/>
              <a:t>]</a:t>
            </a:r>
          </a:p>
          <a:p>
            <a:r>
              <a:rPr lang="en-US" altLang="zh-TW" dirty="0" smtClean="0"/>
              <a:t>Encode speech into</a:t>
            </a:r>
          </a:p>
          <a:p>
            <a:pPr lvl="1"/>
            <a:r>
              <a:rPr lang="en-US" altLang="zh-TW" dirty="0" smtClean="0"/>
              <a:t>Spectral feature: spectral envelope (</a:t>
            </a:r>
            <a:r>
              <a:rPr lang="en-US" altLang="zh-TW" i="1" dirty="0" err="1" smtClean="0"/>
              <a:t>sp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Prosodic features: aperiodicity (</a:t>
            </a:r>
            <a:r>
              <a:rPr lang="en-US" altLang="zh-TW" i="1" dirty="0" err="1" smtClean="0"/>
              <a:t>ap</a:t>
            </a:r>
            <a:r>
              <a:rPr lang="en-US" altLang="zh-TW" dirty="0" smtClean="0"/>
              <a:t>) and </a:t>
            </a:r>
            <a:r>
              <a:rPr lang="en-US" altLang="zh-TW" i="1" dirty="0"/>
              <a:t>f</a:t>
            </a:r>
            <a:r>
              <a:rPr lang="en-US" altLang="zh-TW" baseline="-25000" dirty="0"/>
              <a:t>0</a:t>
            </a:r>
            <a:endParaRPr lang="en-US" altLang="zh-TW" dirty="0" smtClean="0"/>
          </a:p>
          <a:p>
            <a:r>
              <a:rPr lang="en-US" altLang="zh-TW" dirty="0" smtClean="0"/>
              <a:t>Decode speech based on the acoustic features</a:t>
            </a:r>
          </a:p>
          <a:p>
            <a:r>
              <a:rPr lang="en-US" altLang="zh-TW" b="1" dirty="0" smtClean="0"/>
              <a:t>Oversimplified</a:t>
            </a:r>
            <a:r>
              <a:rPr lang="en-US" altLang="zh-TW" dirty="0" smtClean="0"/>
              <a:t> assumptions of speech generation are imposed on the vocoders</a:t>
            </a:r>
          </a:p>
          <a:p>
            <a:r>
              <a:rPr lang="en-US" altLang="zh-TW" b="1" dirty="0" smtClean="0">
                <a:solidFill>
                  <a:srgbClr val="C00000"/>
                </a:solidFill>
              </a:rPr>
              <a:t>Lost</a:t>
            </a:r>
            <a:r>
              <a:rPr lang="en-US" altLang="zh-TW" b="1" dirty="0" smtClean="0"/>
              <a:t> temporal details </a:t>
            </a:r>
            <a:r>
              <a:rPr lang="en-US" altLang="zh-TW" dirty="0" smtClean="0"/>
              <a:t>and </a:t>
            </a:r>
            <a:r>
              <a:rPr lang="en-US" altLang="zh-TW" b="1" dirty="0" smtClean="0"/>
              <a:t>phase information </a:t>
            </a:r>
            <a:r>
              <a:rPr lang="en-US" altLang="zh-TW" dirty="0" smtClean="0"/>
              <a:t>cause speech quality degradation</a:t>
            </a:r>
            <a:endParaRPr lang="en-US" altLang="zh-TW" dirty="0"/>
          </a:p>
          <a:p>
            <a:pPr lvl="1"/>
            <a:endParaRPr lang="en-US" altLang="zh-TW" dirty="0" smtClean="0"/>
          </a:p>
          <a:p>
            <a:pPr>
              <a:buFontTx/>
              <a:buChar char="-"/>
            </a:pP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4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atin typeface="+mn-lt"/>
              </a:rPr>
              <a:t>Neural-based generative model</a:t>
            </a:r>
            <a:endParaRPr lang="zh-TW" altLang="en-US" sz="2000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Advanced modeling capability based on a deep and huge non-linear network</a:t>
            </a:r>
          </a:p>
          <a:p>
            <a:r>
              <a:rPr lang="en-US" altLang="zh-TW" dirty="0" smtClean="0"/>
              <a:t>Directly modeling high temporal resolution audio signals without speech-specific assumptions</a:t>
            </a:r>
          </a:p>
          <a:p>
            <a:r>
              <a:rPr lang="en-US" altLang="zh-TW" dirty="0" smtClean="0"/>
              <a:t>Autoregressive causal models</a:t>
            </a:r>
          </a:p>
          <a:p>
            <a:pPr lvl="1"/>
            <a:r>
              <a:rPr lang="en-US" altLang="zh-TW" dirty="0"/>
              <a:t>Modeling </a:t>
            </a:r>
            <a:r>
              <a:rPr lang="en-US" altLang="zh-TW" dirty="0" smtClean="0"/>
              <a:t>the probability distribution of each sample based on the previous samples</a:t>
            </a:r>
          </a:p>
          <a:p>
            <a:pPr lvl="1"/>
            <a:r>
              <a:rPr lang="en-US" altLang="zh-TW" dirty="0" smtClean="0"/>
              <a:t>Conditional probability:</a:t>
            </a:r>
          </a:p>
          <a:p>
            <a:pPr lvl="1"/>
            <a:r>
              <a:rPr lang="en-US" altLang="zh-TW" dirty="0" smtClean="0"/>
              <a:t>RNN-based: </a:t>
            </a:r>
            <a:r>
              <a:rPr lang="en-US" altLang="zh-TW" dirty="0" err="1" smtClean="0"/>
              <a:t>SampleRNN</a:t>
            </a:r>
            <a:r>
              <a:rPr lang="en-US" altLang="zh-TW" dirty="0" smtClean="0"/>
              <a:t> </a:t>
            </a:r>
            <a:r>
              <a:rPr lang="en-US" altLang="zh-TW" sz="1800" dirty="0"/>
              <a:t>[S. </a:t>
            </a:r>
            <a:r>
              <a:rPr lang="en-US" altLang="zh-TW" sz="1800" dirty="0" err="1"/>
              <a:t>Mehri</a:t>
            </a:r>
            <a:r>
              <a:rPr lang="en-US" altLang="zh-TW" sz="1800" dirty="0"/>
              <a:t>+, 2017</a:t>
            </a:r>
            <a:r>
              <a:rPr lang="en-US" altLang="zh-TW" sz="1800" dirty="0" smtClean="0"/>
              <a:t>]</a:t>
            </a:r>
            <a:endParaRPr lang="en-US" altLang="zh-TW" sz="1800" b="1" dirty="0" smtClean="0"/>
          </a:p>
          <a:p>
            <a:pPr lvl="1"/>
            <a:r>
              <a:rPr lang="en-US" altLang="zh-TW" dirty="0" smtClean="0"/>
              <a:t>CNN-based</a:t>
            </a:r>
            <a:r>
              <a:rPr lang="en-US" altLang="zh-TW" b="1" dirty="0" smtClean="0"/>
              <a:t>: </a:t>
            </a:r>
            <a:r>
              <a:rPr lang="en-US" altLang="zh-TW" b="1" dirty="0" err="1" smtClean="0"/>
              <a:t>WaveNet</a:t>
            </a:r>
            <a:r>
              <a:rPr lang="en-US" altLang="zh-TW" dirty="0" smtClean="0"/>
              <a:t> </a:t>
            </a:r>
            <a:r>
              <a:rPr lang="en-US" altLang="zh-TW" sz="1600" dirty="0" smtClean="0"/>
              <a:t>[</a:t>
            </a:r>
            <a:r>
              <a:rPr lang="nl-NL" altLang="zh-TW" sz="1600" dirty="0"/>
              <a:t>A. van den </a:t>
            </a:r>
            <a:r>
              <a:rPr lang="nl-NL" altLang="zh-TW" sz="1600" dirty="0" smtClean="0"/>
              <a:t>Oord+, </a:t>
            </a:r>
            <a:r>
              <a:rPr lang="nl-NL" altLang="zh-TW" sz="1600" dirty="0"/>
              <a:t>2016</a:t>
            </a:r>
            <a:r>
              <a:rPr lang="en-US" altLang="zh-TW" sz="1600" dirty="0" smtClean="0"/>
              <a:t>]</a:t>
            </a:r>
            <a:endParaRPr lang="en-US" altLang="zh-TW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D2910-5291-4215-A14B-1E9C42171ABB}" type="slidenum">
              <a:rPr lang="zh-TW" altLang="en-US" smtClean="0"/>
              <a:t>8</a:t>
            </a:fld>
            <a:endParaRPr lang="zh-TW" altLang="en-US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37302"/>
              </p:ext>
            </p:extLst>
          </p:nvPr>
        </p:nvGraphicFramePr>
        <p:xfrm>
          <a:off x="4391025" y="4805328"/>
          <a:ext cx="2066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4" imgW="2120760" imgH="393480" progId="Equation.DSMT4">
                  <p:embed/>
                </p:oleObj>
              </mc:Choice>
              <mc:Fallback>
                <p:oleObj name="Equation" r:id="rId4" imgW="2120760" imgH="393480" progId="Equation.DSMT4">
                  <p:embed/>
                  <p:pic>
                    <p:nvPicPr>
                      <p:cNvPr id="5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5" y="4805328"/>
                        <a:ext cx="20669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456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5256</TotalTime>
  <Words>1781</Words>
  <Application>Microsoft Office PowerPoint</Application>
  <PresentationFormat>如螢幕大小 (4:3)</PresentationFormat>
  <Paragraphs>539</Paragraphs>
  <Slides>43</Slides>
  <Notes>41</Notes>
  <HiddenSlides>0</HiddenSlides>
  <MMClips>48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4" baseType="lpstr">
      <vt:lpstr>游ゴシック</vt:lpstr>
      <vt:lpstr>游ゴシック Light</vt:lpstr>
      <vt:lpstr>新細明體</vt:lpstr>
      <vt:lpstr>Arial</vt:lpstr>
      <vt:lpstr>Calibri</vt:lpstr>
      <vt:lpstr>Calibri Light</vt:lpstr>
      <vt:lpstr>Cambria Math</vt:lpstr>
      <vt:lpstr>Wingdings</vt:lpstr>
      <vt:lpstr>Wingdings 2</vt:lpstr>
      <vt:lpstr>Office 佈景主題</vt:lpstr>
      <vt:lpstr>Equation</vt:lpstr>
      <vt:lpstr>Quasi-Periodic WaveNet:  An Autoregressive Raw Waveform Generative Model with Pitch-dependent Dilated Convolution Neural Network</vt:lpstr>
      <vt:lpstr>About me  https://bigpon.github.io/</vt:lpstr>
      <vt:lpstr>Outline</vt:lpstr>
      <vt:lpstr>Characteristics of speech signal</vt:lpstr>
      <vt:lpstr>Quasi-periodic signal</vt:lpstr>
      <vt:lpstr>Conventional speech synthesis</vt:lpstr>
      <vt:lpstr>Speech model</vt:lpstr>
      <vt:lpstr>Mixed excitation vocoder</vt:lpstr>
      <vt:lpstr>Neural-based generative model</vt:lpstr>
      <vt:lpstr>WaveNet</vt:lpstr>
      <vt:lpstr>Dilated CNN [F. Yu+, 2016]</vt:lpstr>
      <vt:lpstr>WaveNet Vocoder [A. Tamamori+, 2017]</vt:lpstr>
      <vt:lpstr>WaveNet Vocoder</vt:lpstr>
      <vt:lpstr>Is WaveNet vocoder suitable for speech generation?</vt:lpstr>
      <vt:lpstr>Problem I:  Inefficient speech modeling</vt:lpstr>
      <vt:lpstr>Problem II: Limited pitch controllability</vt:lpstr>
      <vt:lpstr>Quasi-Periodic WaveNet [Y. -C. Wu+, 2019]</vt:lpstr>
      <vt:lpstr>Pitch filtering of CELP [M. Schroeder+, 1984]</vt:lpstr>
      <vt:lpstr>Pitch-dependent dilated convolution</vt:lpstr>
      <vt:lpstr>Pitch-dependent dilated convolution (cont.)</vt:lpstr>
      <vt:lpstr>Dense factor</vt:lpstr>
      <vt:lpstr>Effective receptive filed</vt:lpstr>
      <vt:lpstr>Cascaded networks </vt:lpstr>
      <vt:lpstr>Sine wave generation</vt:lpstr>
      <vt:lpstr>Experiments setting</vt:lpstr>
      <vt:lpstr>Experiments setting</vt:lpstr>
      <vt:lpstr>Model comparison</vt:lpstr>
      <vt:lpstr>Peak frequency extraction</vt:lpstr>
      <vt:lpstr>Output single-tone sine wave</vt:lpstr>
      <vt:lpstr>Dense factor comparison</vt:lpstr>
      <vt:lpstr>Model comparison</vt:lpstr>
      <vt:lpstr>Experiments setting</vt:lpstr>
      <vt:lpstr>Model comparison</vt:lpstr>
      <vt:lpstr>Experiments setting</vt:lpstr>
      <vt:lpstr>Objective evaluation</vt:lpstr>
      <vt:lpstr>Subjective evaluation</vt:lpstr>
      <vt:lpstr>Subjective evaluation</vt:lpstr>
      <vt:lpstr>Effective receptive field length</vt:lpstr>
      <vt:lpstr>Demo</vt:lpstr>
      <vt:lpstr>Demo</vt:lpstr>
      <vt:lpstr>Demo</vt:lpstr>
      <vt:lpstr>Conclusion</vt:lpstr>
      <vt:lpstr>Thank you for your attention !  https://bigpon.github.io/QuasiPeriodicWaveNet_demo/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Sound-G Many to one Many to many Nonparallel</dc:title>
  <dc:creator>Bigpon</dc:creator>
  <cp:lastModifiedBy>PB D</cp:lastModifiedBy>
  <cp:revision>279</cp:revision>
  <dcterms:created xsi:type="dcterms:W3CDTF">2017-10-05T06:39:07Z</dcterms:created>
  <dcterms:modified xsi:type="dcterms:W3CDTF">2020-01-23T09:00:16Z</dcterms:modified>
</cp:coreProperties>
</file>